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61" r:id="rId5"/>
    <p:sldMasterId id="2147483693" r:id="rId6"/>
  </p:sldMasterIdLst>
  <p:notesMasterIdLst>
    <p:notesMasterId r:id="rId34"/>
  </p:notesMasterIdLst>
  <p:handoutMasterIdLst>
    <p:handoutMasterId r:id="rId35"/>
  </p:handoutMasterIdLst>
  <p:sldIdLst>
    <p:sldId id="256" r:id="rId7"/>
    <p:sldId id="261" r:id="rId8"/>
    <p:sldId id="265" r:id="rId9"/>
    <p:sldId id="266" r:id="rId10"/>
    <p:sldId id="270" r:id="rId11"/>
    <p:sldId id="268" r:id="rId12"/>
    <p:sldId id="278" r:id="rId13"/>
    <p:sldId id="269" r:id="rId14"/>
    <p:sldId id="277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2" r:id="rId24"/>
    <p:sldId id="281" r:id="rId25"/>
    <p:sldId id="283" r:id="rId26"/>
    <p:sldId id="284" r:id="rId27"/>
    <p:sldId id="363" r:id="rId28"/>
    <p:sldId id="365" r:id="rId29"/>
    <p:sldId id="366" r:id="rId30"/>
    <p:sldId id="367" r:id="rId31"/>
    <p:sldId id="368" r:id="rId32"/>
    <p:sldId id="260" r:id="rId33"/>
  </p:sldIdLst>
  <p:sldSz cx="12192000" cy="6858000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pos="10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roscop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01E32"/>
    <a:srgbClr val="ED181E"/>
    <a:srgbClr val="F0F5FD"/>
    <a:srgbClr val="E8F0F8"/>
    <a:srgbClr val="E6E6E6"/>
    <a:srgbClr val="DDDDDD"/>
    <a:srgbClr val="C0C0C0"/>
    <a:srgbClr val="B2B2B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AD1F0-D768-4376-BCE4-F78D9B5D401D}" v="3" dt="2020-02-18T17:09:24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75" autoAdjust="0"/>
  </p:normalViewPr>
  <p:slideViewPr>
    <p:cSldViewPr snapToGrid="0" showGuides="1">
      <p:cViewPr varScale="1">
        <p:scale>
          <a:sx n="118" d="100"/>
          <a:sy n="118" d="100"/>
        </p:scale>
        <p:origin x="132" y="240"/>
      </p:cViewPr>
      <p:guideLst>
        <p:guide orient="horz" pos="251"/>
        <p:guide orient="horz" pos="799"/>
        <p:guide pos="10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23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2136413348762"/>
          <c:y val="7.7611940298507459E-2"/>
          <c:w val="0.63934291699776058"/>
          <c:h val="0.722388059701492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'profil JRP2010'!$E$1</c:f>
              <c:strCache>
                <c:ptCount val="1"/>
                <c:pt idx="0">
                  <c:v>Biphase AAME</c:v>
                </c:pt>
              </c:strCache>
            </c:strRef>
          </c:tx>
          <c:spPr>
            <a:ln>
              <a:solidFill>
                <a:srgbClr val="0000FF"/>
              </a:solidFill>
              <a:prstDash val="dash"/>
            </a:ln>
          </c:spPr>
          <c:marker>
            <c:symbol val="none"/>
          </c:marker>
          <c:xVal>
            <c:numRef>
              <c:f>'profil JRP2010'!$A$2:$A$267</c:f>
              <c:numCache>
                <c:formatCode>General</c:formatCode>
                <c:ptCount val="266"/>
                <c:pt idx="0">
                  <c:v>25.4</c:v>
                </c:pt>
                <c:pt idx="1">
                  <c:v>26.228297304592395</c:v>
                </c:pt>
                <c:pt idx="2">
                  <c:v>27.067368844875499</c:v>
                </c:pt>
                <c:pt idx="3">
                  <c:v>27.916992775257199</c:v>
                </c:pt>
                <c:pt idx="4">
                  <c:v>28.776940567933991</c:v>
                </c:pt>
                <c:pt idx="5">
                  <c:v>29.646977431832905</c:v>
                </c:pt>
                <c:pt idx="6">
                  <c:v>30.5268627272259</c:v>
                </c:pt>
                <c:pt idx="7">
                  <c:v>31.416350376339295</c:v>
                </c:pt>
                <c:pt idx="8">
                  <c:v>32.315189270036491</c:v>
                </c:pt>
                <c:pt idx="9">
                  <c:v>33.223123670478408</c:v>
                </c:pt>
                <c:pt idx="10">
                  <c:v>34.1398936095379</c:v>
                </c:pt>
                <c:pt idx="11">
                  <c:v>35.065235282652203</c:v>
                </c:pt>
                <c:pt idx="12">
                  <c:v>35.998881437739193</c:v>
                </c:pt>
                <c:pt idx="13">
                  <c:v>36.940561758758896</c:v>
                </c:pt>
                <c:pt idx="14">
                  <c:v>37.890003243481601</c:v>
                </c:pt>
                <c:pt idx="15">
                  <c:v>38.846930575013694</c:v>
                </c:pt>
                <c:pt idx="16">
                  <c:v>39.811066486631184</c:v>
                </c:pt>
                <c:pt idx="17">
                  <c:v>40.782132119483109</c:v>
                </c:pt>
                <c:pt idx="18">
                  <c:v>41.759847372737489</c:v>
                </c:pt>
                <c:pt idx="19">
                  <c:v>42.743931245767698</c:v>
                </c:pt>
                <c:pt idx="20">
                  <c:v>43.734102171994699</c:v>
                </c:pt>
                <c:pt idx="21">
                  <c:v>44.730078344033309</c:v>
                </c:pt>
                <c:pt idx="22">
                  <c:v>45.731578029812901</c:v>
                </c:pt>
                <c:pt idx="23">
                  <c:v>46.738319879378409</c:v>
                </c:pt>
                <c:pt idx="24">
                  <c:v>47.750023222102499</c:v>
                </c:pt>
                <c:pt idx="25">
                  <c:v>48.766408354077505</c:v>
                </c:pt>
                <c:pt idx="26">
                  <c:v>49.787196815478708</c:v>
                </c:pt>
                <c:pt idx="27">
                  <c:v>50.812111657731094</c:v>
                </c:pt>
                <c:pt idx="28">
                  <c:v>51.84087770033279</c:v>
                </c:pt>
                <c:pt idx="29">
                  <c:v>52.873221777227485</c:v>
                </c:pt>
                <c:pt idx="30">
                  <c:v>53.908872972639699</c:v>
                </c:pt>
                <c:pt idx="31">
                  <c:v>54.947562846320203</c:v>
                </c:pt>
                <c:pt idx="32">
                  <c:v>55.989025648174106</c:v>
                </c:pt>
                <c:pt idx="33">
                  <c:v>57.032998522270908</c:v>
                </c:pt>
                <c:pt idx="34">
                  <c:v>58.079221700260291</c:v>
                </c:pt>
                <c:pt idx="35">
                  <c:v>59.127438684242691</c:v>
                </c:pt>
                <c:pt idx="36">
                  <c:v>60.177396419163394</c:v>
                </c:pt>
                <c:pt idx="37">
                  <c:v>61.228845454824302</c:v>
                </c:pt>
                <c:pt idx="38">
                  <c:v>62.281540097622894</c:v>
                </c:pt>
                <c:pt idx="39">
                  <c:v>63.335238552150805</c:v>
                </c:pt>
                <c:pt idx="40">
                  <c:v>64.389703052797685</c:v>
                </c:pt>
                <c:pt idx="41">
                  <c:v>65.444699985525133</c:v>
                </c:pt>
                <c:pt idx="42">
                  <c:v>66.499999999989214</c:v>
                </c:pt>
                <c:pt idx="43">
                  <c:v>67.555378112202163</c:v>
                </c:pt>
                <c:pt idx="44">
                  <c:v>68.610613797939095</c:v>
                </c:pt>
                <c:pt idx="45">
                  <c:v>69.665491077101265</c:v>
                </c:pt>
                <c:pt idx="46">
                  <c:v>70.719798589265096</c:v>
                </c:pt>
                <c:pt idx="47">
                  <c:v>71.773329660646212</c:v>
                </c:pt>
                <c:pt idx="48">
                  <c:v>72.825882362721458</c:v>
                </c:pt>
                <c:pt idx="49">
                  <c:v>73.877259562755782</c:v>
                </c:pt>
                <c:pt idx="50">
                  <c:v>74.92726896648638</c:v>
                </c:pt>
                <c:pt idx="51">
                  <c:v>75.97572315322229</c:v>
                </c:pt>
                <c:pt idx="52">
                  <c:v>77.022439603618579</c:v>
                </c:pt>
                <c:pt idx="53">
                  <c:v>78.067240720391297</c:v>
                </c:pt>
                <c:pt idx="54">
                  <c:v>79.109953842234589</c:v>
                </c:pt>
                <c:pt idx="55">
                  <c:v>80.150411251212105</c:v>
                </c:pt>
                <c:pt idx="56">
                  <c:v>81.188450173882273</c:v>
                </c:pt>
                <c:pt idx="57">
                  <c:v>82.223912776430765</c:v>
                </c:pt>
                <c:pt idx="58">
                  <c:v>83.256646154070893</c:v>
                </c:pt>
                <c:pt idx="59">
                  <c:v>84.28650231497619</c:v>
                </c:pt>
                <c:pt idx="60">
                  <c:v>85.313338159009277</c:v>
                </c:pt>
                <c:pt idx="61">
                  <c:v>86.337015451502694</c:v>
                </c:pt>
                <c:pt idx="62">
                  <c:v>87.357400792348599</c:v>
                </c:pt>
                <c:pt idx="63">
                  <c:v>88.374365580649183</c:v>
                </c:pt>
                <c:pt idx="64">
                  <c:v>89.387785975176001</c:v>
                </c:pt>
                <c:pt idx="65">
                  <c:v>90.397542850879589</c:v>
                </c:pt>
                <c:pt idx="66">
                  <c:v>91.403521751691301</c:v>
                </c:pt>
                <c:pt idx="67">
                  <c:v>92.405612839848501</c:v>
                </c:pt>
                <c:pt idx="68">
                  <c:v>93.403710841971403</c:v>
                </c:pt>
                <c:pt idx="69">
                  <c:v>94.397714992116704</c:v>
                </c:pt>
                <c:pt idx="70">
                  <c:v>95.387528972022679</c:v>
                </c:pt>
                <c:pt idx="71">
                  <c:v>96.373060848757987</c:v>
                </c:pt>
                <c:pt idx="72">
                  <c:v>97.354223009978512</c:v>
                </c:pt>
                <c:pt idx="73">
                  <c:v>98.330932096993678</c:v>
                </c:pt>
                <c:pt idx="74">
                  <c:v>99.303108935831688</c:v>
                </c:pt>
                <c:pt idx="75">
                  <c:v>100.27067846649199</c:v>
                </c:pt>
                <c:pt idx="76">
                  <c:v>101.23356967056802</c:v>
                </c:pt>
                <c:pt idx="77">
                  <c:v>102.191715497402</c:v>
                </c:pt>
                <c:pt idx="78">
                  <c:v>103.145052788961</c:v>
                </c:pt>
                <c:pt idx="79">
                  <c:v>104.09352220357198</c:v>
                </c:pt>
                <c:pt idx="80">
                  <c:v>105.03706813868399</c:v>
                </c:pt>
                <c:pt idx="81">
                  <c:v>105.97563865280299</c:v>
                </c:pt>
                <c:pt idx="82">
                  <c:v>106.909185386741</c:v>
                </c:pt>
                <c:pt idx="83">
                  <c:v>107.83766348431405</c:v>
                </c:pt>
                <c:pt idx="84">
                  <c:v>108.76103151261997</c:v>
                </c:pt>
                <c:pt idx="85">
                  <c:v>109.67925138202096</c:v>
                </c:pt>
                <c:pt idx="86">
                  <c:v>110.59228826594702</c:v>
                </c:pt>
                <c:pt idx="87">
                  <c:v>111.500110520631</c:v>
                </c:pt>
                <c:pt idx="88">
                  <c:v>112.40268960488299</c:v>
                </c:pt>
                <c:pt idx="89">
                  <c:v>113.30000000000901</c:v>
                </c:pt>
                <c:pt idx="90">
                  <c:v>114.192019129955</c:v>
                </c:pt>
                <c:pt idx="91">
                  <c:v>115.07872728178997</c:v>
                </c:pt>
                <c:pt idx="92">
                  <c:v>25.4</c:v>
                </c:pt>
                <c:pt idx="93">
                  <c:v>26.209756009690999</c:v>
                </c:pt>
                <c:pt idx="94">
                  <c:v>27.029881188310604</c:v>
                </c:pt>
                <c:pt idx="95">
                  <c:v>27.860314485439599</c:v>
                </c:pt>
                <c:pt idx="96">
                  <c:v>28.700996145951802</c:v>
                </c:pt>
                <c:pt idx="97">
                  <c:v>29.551867666577504</c:v>
                </c:pt>
                <c:pt idx="98">
                  <c:v>30.412871753974301</c:v>
                </c:pt>
                <c:pt idx="99">
                  <c:v>31.283952284330695</c:v>
                </c:pt>
                <c:pt idx="100">
                  <c:v>32.165054264500604</c:v>
                </c:pt>
                <c:pt idx="101">
                  <c:v>33.056123794651995</c:v>
                </c:pt>
                <c:pt idx="102">
                  <c:v>33.957108032398295</c:v>
                </c:pt>
                <c:pt idx="103">
                  <c:v>34.867955158374002</c:v>
                </c:pt>
                <c:pt idx="104">
                  <c:v>35.78861434321</c:v>
                </c:pt>
                <c:pt idx="105">
                  <c:v>36.719035715858411</c:v>
                </c:pt>
                <c:pt idx="106">
                  <c:v>37.659170333218</c:v>
                </c:pt>
                <c:pt idx="107">
                  <c:v>38.608970151006496</c:v>
                </c:pt>
                <c:pt idx="108">
                  <c:v>39.568387995828708</c:v>
                </c:pt>
                <c:pt idx="109">
                  <c:v>40.537377538387801</c:v>
                </c:pt>
                <c:pt idx="110">
                  <c:v>41.515893267790695</c:v>
                </c:pt>
                <c:pt idx="111">
                  <c:v>42.503890466897488</c:v>
                </c:pt>
                <c:pt idx="112">
                  <c:v>43.501325188666193</c:v>
                </c:pt>
                <c:pt idx="113">
                  <c:v>44.508154233448906</c:v>
                </c:pt>
                <c:pt idx="114">
                  <c:v>45.524335127194306</c:v>
                </c:pt>
                <c:pt idx="115">
                  <c:v>46.549826100512796</c:v>
                </c:pt>
                <c:pt idx="116">
                  <c:v>47.584586068566992</c:v>
                </c:pt>
                <c:pt idx="117">
                  <c:v>48.628574611745499</c:v>
                </c:pt>
                <c:pt idx="118">
                  <c:v>49.68175195708659</c:v>
                </c:pt>
                <c:pt idx="119">
                  <c:v>50.744078960413496</c:v>
                </c:pt>
                <c:pt idx="120">
                  <c:v>51.815517089151697</c:v>
                </c:pt>
                <c:pt idx="121">
                  <c:v>52.896028405792585</c:v>
                </c:pt>
                <c:pt idx="122">
                  <c:v>53.985575551977803</c:v>
                </c:pt>
                <c:pt idx="123">
                  <c:v>55.084121733172495</c:v>
                </c:pt>
                <c:pt idx="124">
                  <c:v>56.191436454511098</c:v>
                </c:pt>
                <c:pt idx="125">
                  <c:v>57.303845424638894</c:v>
                </c:pt>
                <c:pt idx="126">
                  <c:v>58.421074236044596</c:v>
                </c:pt>
                <c:pt idx="127">
                  <c:v>59.542849718514198</c:v>
                </c:pt>
                <c:pt idx="128">
                  <c:v>60.668900167437599</c:v>
                </c:pt>
                <c:pt idx="129">
                  <c:v>61.798955563736399</c:v>
                </c:pt>
                <c:pt idx="130">
                  <c:v>62.932747785321496</c:v>
                </c:pt>
                <c:pt idx="131">
                  <c:v>64.070010810008483</c:v>
                </c:pt>
                <c:pt idx="132">
                  <c:v>65.210480909845813</c:v>
                </c:pt>
                <c:pt idx="133">
                  <c:v>65.210480909845813</c:v>
                </c:pt>
                <c:pt idx="134">
                  <c:v>66.353896836827573</c:v>
                </c:pt>
                <c:pt idx="135">
                  <c:v>67.499999999986514</c:v>
                </c:pt>
                <c:pt idx="136">
                  <c:v>68.648534633877503</c:v>
                </c:pt>
                <c:pt idx="137">
                  <c:v>69.799247958483079</c:v>
                </c:pt>
                <c:pt idx="138">
                  <c:v>70.951890330591183</c:v>
                </c:pt>
                <c:pt idx="139">
                  <c:v>72.106215386704889</c:v>
                </c:pt>
                <c:pt idx="140">
                  <c:v>73.261980177566286</c:v>
                </c:pt>
                <c:pt idx="141">
                  <c:v>74.418945294387314</c:v>
                </c:pt>
                <c:pt idx="142">
                  <c:v>75.576874986892989</c:v>
                </c:pt>
                <c:pt idx="143">
                  <c:v>76.735537273295179</c:v>
                </c:pt>
                <c:pt idx="144">
                  <c:v>77.89470404232928</c:v>
                </c:pt>
                <c:pt idx="145">
                  <c:v>79.054151147491083</c:v>
                </c:pt>
                <c:pt idx="146">
                  <c:v>80.213658493625303</c:v>
                </c:pt>
                <c:pt idx="147">
                  <c:v>81.373010116023963</c:v>
                </c:pt>
                <c:pt idx="148">
                  <c:v>82.531994252199098</c:v>
                </c:pt>
                <c:pt idx="149">
                  <c:v>83.690403406506292</c:v>
                </c:pt>
                <c:pt idx="150">
                  <c:v>84.848034407793889</c:v>
                </c:pt>
                <c:pt idx="151">
                  <c:v>86.004688460266706</c:v>
                </c:pt>
                <c:pt idx="152">
                  <c:v>87.160171187748986</c:v>
                </c:pt>
                <c:pt idx="153">
                  <c:v>88.314292671545815</c:v>
                </c:pt>
                <c:pt idx="154">
                  <c:v>89.466867482093605</c:v>
                </c:pt>
                <c:pt idx="155">
                  <c:v>90.617714704601681</c:v>
                </c:pt>
                <c:pt idx="156">
                  <c:v>91.766657958888501</c:v>
                </c:pt>
                <c:pt idx="157">
                  <c:v>92.913525413609506</c:v>
                </c:pt>
                <c:pt idx="158">
                  <c:v>94.058149795086692</c:v>
                </c:pt>
                <c:pt idx="159">
                  <c:v>95.20036839094</c:v>
                </c:pt>
                <c:pt idx="160">
                  <c:v>96.340023048724902</c:v>
                </c:pt>
                <c:pt idx="161">
                  <c:v>97.4769601697826</c:v>
                </c:pt>
                <c:pt idx="162">
                  <c:v>98.611030698502404</c:v>
                </c:pt>
                <c:pt idx="163">
                  <c:v>99.742090107197683</c:v>
                </c:pt>
                <c:pt idx="164">
                  <c:v>100.86999837679897</c:v>
                </c:pt>
                <c:pt idx="165">
                  <c:v>101.99461997355399</c:v>
                </c:pt>
                <c:pt idx="166">
                  <c:v>103.11582382194001</c:v>
                </c:pt>
                <c:pt idx="167">
                  <c:v>104.23348327396998</c:v>
                </c:pt>
                <c:pt idx="168">
                  <c:v>105.347476075093</c:v>
                </c:pt>
                <c:pt idx="169">
                  <c:v>106.457684326861</c:v>
                </c:pt>
                <c:pt idx="170">
                  <c:v>107.563994446565</c:v>
                </c:pt>
                <c:pt idx="171">
                  <c:v>108.66629712399599</c:v>
                </c:pt>
                <c:pt idx="172">
                  <c:v>109.76448727553</c:v>
                </c:pt>
                <c:pt idx="173">
                  <c:v>110.85846399568598</c:v>
                </c:pt>
                <c:pt idx="174">
                  <c:v>111.948130506346</c:v>
                </c:pt>
                <c:pt idx="175">
                  <c:v>113.03339410378199</c:v>
                </c:pt>
                <c:pt idx="176">
                  <c:v>114.11416610365798</c:v>
                </c:pt>
                <c:pt idx="177">
                  <c:v>115.190361784166</c:v>
                </c:pt>
                <c:pt idx="178">
                  <c:v>25.4</c:v>
                </c:pt>
                <c:pt idx="179">
                  <c:v>26.347957189015304</c:v>
                </c:pt>
                <c:pt idx="180">
                  <c:v>27.3082846987556</c:v>
                </c:pt>
                <c:pt idx="181">
                  <c:v>28.280600279917994</c:v>
                </c:pt>
                <c:pt idx="182">
                  <c:v>29.264511958710699</c:v>
                </c:pt>
                <c:pt idx="183">
                  <c:v>30.259619044689597</c:v>
                </c:pt>
                <c:pt idx="184">
                  <c:v>31.265513104993598</c:v>
                </c:pt>
                <c:pt idx="185">
                  <c:v>32.281778908945704</c:v>
                </c:pt>
                <c:pt idx="186">
                  <c:v>33.307995345478908</c:v>
                </c:pt>
                <c:pt idx="187">
                  <c:v>34.34373631480581</c:v>
                </c:pt>
                <c:pt idx="188">
                  <c:v>35.388571595019997</c:v>
                </c:pt>
                <c:pt idx="189">
                  <c:v>36.442067683823993</c:v>
                </c:pt>
                <c:pt idx="190">
                  <c:v>37.50378861524019</c:v>
                </c:pt>
                <c:pt idx="191">
                  <c:v>38.573296750953496</c:v>
                </c:pt>
                <c:pt idx="192">
                  <c:v>39.650153545802901</c:v>
                </c:pt>
                <c:pt idx="193">
                  <c:v>40.733920286881606</c:v>
                </c:pt>
                <c:pt idx="194">
                  <c:v>41.824158805687595</c:v>
                </c:pt>
                <c:pt idx="195">
                  <c:v>42.9204321627873</c:v>
                </c:pt>
                <c:pt idx="196">
                  <c:v>44.022305304499817</c:v>
                </c:pt>
                <c:pt idx="197">
                  <c:v>45.12934569116981</c:v>
                </c:pt>
                <c:pt idx="198">
                  <c:v>46.241123896672903</c:v>
                </c:pt>
                <c:pt idx="199">
                  <c:v>47.357214178877996</c:v>
                </c:pt>
                <c:pt idx="200">
                  <c:v>48.477195020878206</c:v>
                </c:pt>
                <c:pt idx="201">
                  <c:v>49.600649642891398</c:v>
                </c:pt>
                <c:pt idx="202">
                  <c:v>50.727166484819698</c:v>
                </c:pt>
                <c:pt idx="203">
                  <c:v>51.856339659543892</c:v>
                </c:pt>
                <c:pt idx="204">
                  <c:v>52.987769377116187</c:v>
                </c:pt>
                <c:pt idx="205">
                  <c:v>54.121062340093708</c:v>
                </c:pt>
                <c:pt idx="206">
                  <c:v>55.255832110333401</c:v>
                </c:pt>
                <c:pt idx="207">
                  <c:v>56.391699447642686</c:v>
                </c:pt>
                <c:pt idx="208">
                  <c:v>57.528292620747401</c:v>
                </c:pt>
                <c:pt idx="209">
                  <c:v>58.665247691099594</c:v>
                </c:pt>
                <c:pt idx="210">
                  <c:v>59.802208770107804</c:v>
                </c:pt>
                <c:pt idx="211">
                  <c:v>60.938828250423597</c:v>
                </c:pt>
                <c:pt idx="212">
                  <c:v>62.074767011960695</c:v>
                </c:pt>
                <c:pt idx="213">
                  <c:v>63.209694603372796</c:v>
                </c:pt>
                <c:pt idx="214">
                  <c:v>64.343289399740996</c:v>
                </c:pt>
                <c:pt idx="215">
                  <c:v>65.475238737263567</c:v>
                </c:pt>
                <c:pt idx="216">
                  <c:v>66.605239025758593</c:v>
                </c:pt>
                <c:pt idx="217">
                  <c:v>67.732995839816382</c:v>
                </c:pt>
                <c:pt idx="218">
                  <c:v>68.858223989451901</c:v>
                </c:pt>
                <c:pt idx="219">
                  <c:v>69.980647571123683</c:v>
                </c:pt>
                <c:pt idx="220">
                  <c:v>71.099999999991297</c:v>
                </c:pt>
                <c:pt idx="221">
                  <c:v>72.216024024289695</c:v>
                </c:pt>
                <c:pt idx="222">
                  <c:v>73.328471722699163</c:v>
                </c:pt>
                <c:pt idx="223">
                  <c:v>74.437104485589913</c:v>
                </c:pt>
                <c:pt idx="224">
                  <c:v>75.541692981011821</c:v>
                </c:pt>
                <c:pt idx="225">
                  <c:v>76.642017106295185</c:v>
                </c:pt>
                <c:pt idx="226">
                  <c:v>77.737865926118019</c:v>
                </c:pt>
                <c:pt idx="227">
                  <c:v>78.829037597877388</c:v>
                </c:pt>
                <c:pt idx="228">
                  <c:v>79.915339285197518</c:v>
                </c:pt>
                <c:pt idx="229">
                  <c:v>80.996587060381998</c:v>
                </c:pt>
                <c:pt idx="230">
                  <c:v>82.072605796601167</c:v>
                </c:pt>
                <c:pt idx="231">
                  <c:v>83.1432290505917</c:v>
                </c:pt>
                <c:pt idx="232">
                  <c:v>84.208298936614767</c:v>
                </c:pt>
                <c:pt idx="233">
                  <c:v>85.267665992406705</c:v>
                </c:pt>
                <c:pt idx="234">
                  <c:v>86.321189037827082</c:v>
                </c:pt>
                <c:pt idx="235">
                  <c:v>87.368735026885773</c:v>
                </c:pt>
                <c:pt idx="236">
                  <c:v>88.410178893811292</c:v>
                </c:pt>
                <c:pt idx="237">
                  <c:v>89.445403393790201</c:v>
                </c:pt>
                <c:pt idx="238">
                  <c:v>90.474298938989179</c:v>
                </c:pt>
                <c:pt idx="239">
                  <c:v>91.496763430443394</c:v>
                </c:pt>
                <c:pt idx="240">
                  <c:v>92.512702086365692</c:v>
                </c:pt>
                <c:pt idx="241">
                  <c:v>93.522027267415183</c:v>
                </c:pt>
                <c:pt idx="242">
                  <c:v>94.524658299426889</c:v>
                </c:pt>
                <c:pt idx="243">
                  <c:v>95.52052129408888</c:v>
                </c:pt>
                <c:pt idx="244">
                  <c:v>96.5095489680225</c:v>
                </c:pt>
                <c:pt idx="245">
                  <c:v>97.491680460699612</c:v>
                </c:pt>
                <c:pt idx="246">
                  <c:v>98.466861151605883</c:v>
                </c:pt>
                <c:pt idx="247">
                  <c:v>99.435042477034187</c:v>
                </c:pt>
                <c:pt idx="248">
                  <c:v>100.396181746873</c:v>
                </c:pt>
                <c:pt idx="249">
                  <c:v>101.350241961729</c:v>
                </c:pt>
                <c:pt idx="250">
                  <c:v>102.29719163069602</c:v>
                </c:pt>
                <c:pt idx="251">
                  <c:v>103.237004590081</c:v>
                </c:pt>
                <c:pt idx="252">
                  <c:v>104.16965982334402</c:v>
                </c:pt>
                <c:pt idx="253">
                  <c:v>105.09514128252398</c:v>
                </c:pt>
                <c:pt idx="254">
                  <c:v>106.013437711379</c:v>
                </c:pt>
                <c:pt idx="255">
                  <c:v>106.92454247045899</c:v>
                </c:pt>
                <c:pt idx="256">
                  <c:v>107.828453364316</c:v>
                </c:pt>
                <c:pt idx="257">
                  <c:v>108.72517247102499</c:v>
                </c:pt>
                <c:pt idx="258">
                  <c:v>109.614705974195</c:v>
                </c:pt>
                <c:pt idx="259">
                  <c:v>110.49706399760603</c:v>
                </c:pt>
                <c:pt idx="260">
                  <c:v>111.37226044261999</c:v>
                </c:pt>
                <c:pt idx="261">
                  <c:v>112.240312828477</c:v>
                </c:pt>
                <c:pt idx="262">
                  <c:v>113.10124213559097</c:v>
                </c:pt>
                <c:pt idx="263">
                  <c:v>113.955072651935</c:v>
                </c:pt>
                <c:pt idx="264">
                  <c:v>114.80183182259397</c:v>
                </c:pt>
                <c:pt idx="265">
                  <c:v>115.64155010256997</c:v>
                </c:pt>
              </c:numCache>
            </c:numRef>
          </c:xVal>
          <c:yVal>
            <c:numRef>
              <c:f>'profil JRP2010'!$E$2:$E$267</c:f>
              <c:numCache>
                <c:formatCode>General</c:formatCode>
                <c:ptCount val="266"/>
                <c:pt idx="92">
                  <c:v>0.94000000000000006</c:v>
                </c:pt>
                <c:pt idx="93">
                  <c:v>0.94000000000000006</c:v>
                </c:pt>
                <c:pt idx="94">
                  <c:v>0.94000000000000006</c:v>
                </c:pt>
                <c:pt idx="95">
                  <c:v>0.94000000000000006</c:v>
                </c:pt>
                <c:pt idx="96">
                  <c:v>0.94000000000000006</c:v>
                </c:pt>
                <c:pt idx="97">
                  <c:v>0.94000000000000006</c:v>
                </c:pt>
                <c:pt idx="98">
                  <c:v>0.94000000000000006</c:v>
                </c:pt>
                <c:pt idx="99">
                  <c:v>0.94000000000000006</c:v>
                </c:pt>
                <c:pt idx="100">
                  <c:v>0.94000000000000006</c:v>
                </c:pt>
                <c:pt idx="101">
                  <c:v>0.94000000000000006</c:v>
                </c:pt>
                <c:pt idx="102">
                  <c:v>0.94000000000000006</c:v>
                </c:pt>
                <c:pt idx="103">
                  <c:v>0.94000000000000006</c:v>
                </c:pt>
                <c:pt idx="104">
                  <c:v>0.94000000000000006</c:v>
                </c:pt>
                <c:pt idx="105">
                  <c:v>0.94000000000000006</c:v>
                </c:pt>
                <c:pt idx="106">
                  <c:v>0.94000000000000006</c:v>
                </c:pt>
                <c:pt idx="107">
                  <c:v>0.94000000000000006</c:v>
                </c:pt>
                <c:pt idx="108">
                  <c:v>0.94000000000000006</c:v>
                </c:pt>
                <c:pt idx="109">
                  <c:v>0.94000000000000006</c:v>
                </c:pt>
                <c:pt idx="110">
                  <c:v>0.94000000000000006</c:v>
                </c:pt>
                <c:pt idx="111">
                  <c:v>0.94000000000000006</c:v>
                </c:pt>
                <c:pt idx="112">
                  <c:v>0.94000000000000006</c:v>
                </c:pt>
                <c:pt idx="113">
                  <c:v>0.94000000000000006</c:v>
                </c:pt>
                <c:pt idx="114">
                  <c:v>0.94000000000000006</c:v>
                </c:pt>
                <c:pt idx="115">
                  <c:v>0.94000000000000006</c:v>
                </c:pt>
                <c:pt idx="116">
                  <c:v>0.94000000000000006</c:v>
                </c:pt>
                <c:pt idx="117">
                  <c:v>0.94000000000000006</c:v>
                </c:pt>
                <c:pt idx="118">
                  <c:v>0.94000000000000006</c:v>
                </c:pt>
                <c:pt idx="119">
                  <c:v>0.94000000000000006</c:v>
                </c:pt>
                <c:pt idx="120">
                  <c:v>0.94000000000000006</c:v>
                </c:pt>
                <c:pt idx="121">
                  <c:v>0.94000000000000006</c:v>
                </c:pt>
                <c:pt idx="122">
                  <c:v>0.94000000000000006</c:v>
                </c:pt>
                <c:pt idx="123">
                  <c:v>0.94000000000000006</c:v>
                </c:pt>
                <c:pt idx="124">
                  <c:v>0.94000000000000006</c:v>
                </c:pt>
                <c:pt idx="125">
                  <c:v>0.94000000000000006</c:v>
                </c:pt>
                <c:pt idx="126">
                  <c:v>0.94000000000000006</c:v>
                </c:pt>
                <c:pt idx="127">
                  <c:v>0.94000000000000006</c:v>
                </c:pt>
                <c:pt idx="128">
                  <c:v>0.94000000000000006</c:v>
                </c:pt>
                <c:pt idx="129">
                  <c:v>0.94000000000000006</c:v>
                </c:pt>
                <c:pt idx="130">
                  <c:v>0.94000000000000006</c:v>
                </c:pt>
                <c:pt idx="131">
                  <c:v>0.94000000000000006</c:v>
                </c:pt>
                <c:pt idx="132">
                  <c:v>0.94000000000000006</c:v>
                </c:pt>
                <c:pt idx="133">
                  <c:v>0.81</c:v>
                </c:pt>
                <c:pt idx="134">
                  <c:v>0.81</c:v>
                </c:pt>
                <c:pt idx="135">
                  <c:v>0.81</c:v>
                </c:pt>
                <c:pt idx="136">
                  <c:v>0.81</c:v>
                </c:pt>
                <c:pt idx="137">
                  <c:v>0.81</c:v>
                </c:pt>
                <c:pt idx="138">
                  <c:v>0.81</c:v>
                </c:pt>
                <c:pt idx="139">
                  <c:v>0.81</c:v>
                </c:pt>
                <c:pt idx="140">
                  <c:v>0.81</c:v>
                </c:pt>
                <c:pt idx="141">
                  <c:v>0.81</c:v>
                </c:pt>
                <c:pt idx="142">
                  <c:v>0.81</c:v>
                </c:pt>
                <c:pt idx="143">
                  <c:v>0.81</c:v>
                </c:pt>
                <c:pt idx="144">
                  <c:v>0.81</c:v>
                </c:pt>
                <c:pt idx="145">
                  <c:v>0.81</c:v>
                </c:pt>
                <c:pt idx="146">
                  <c:v>0.81</c:v>
                </c:pt>
                <c:pt idx="147">
                  <c:v>0.81</c:v>
                </c:pt>
                <c:pt idx="148">
                  <c:v>0.81</c:v>
                </c:pt>
                <c:pt idx="149">
                  <c:v>0.81</c:v>
                </c:pt>
                <c:pt idx="150">
                  <c:v>0.81</c:v>
                </c:pt>
                <c:pt idx="151">
                  <c:v>0.81</c:v>
                </c:pt>
                <c:pt idx="152">
                  <c:v>0.81</c:v>
                </c:pt>
                <c:pt idx="153">
                  <c:v>0.81</c:v>
                </c:pt>
                <c:pt idx="154">
                  <c:v>0.81</c:v>
                </c:pt>
                <c:pt idx="155">
                  <c:v>0.81</c:v>
                </c:pt>
                <c:pt idx="156">
                  <c:v>0.81</c:v>
                </c:pt>
                <c:pt idx="157">
                  <c:v>0.81</c:v>
                </c:pt>
                <c:pt idx="158">
                  <c:v>0.81</c:v>
                </c:pt>
                <c:pt idx="159">
                  <c:v>0.81</c:v>
                </c:pt>
                <c:pt idx="160">
                  <c:v>0.81</c:v>
                </c:pt>
                <c:pt idx="161">
                  <c:v>0.81</c:v>
                </c:pt>
                <c:pt idx="162">
                  <c:v>0.81</c:v>
                </c:pt>
                <c:pt idx="163">
                  <c:v>0.81</c:v>
                </c:pt>
                <c:pt idx="164">
                  <c:v>0.81</c:v>
                </c:pt>
                <c:pt idx="165">
                  <c:v>0.81</c:v>
                </c:pt>
                <c:pt idx="166">
                  <c:v>0.81</c:v>
                </c:pt>
                <c:pt idx="167">
                  <c:v>0.81</c:v>
                </c:pt>
                <c:pt idx="168">
                  <c:v>0.81</c:v>
                </c:pt>
                <c:pt idx="169">
                  <c:v>0.81</c:v>
                </c:pt>
                <c:pt idx="170">
                  <c:v>0.81</c:v>
                </c:pt>
                <c:pt idx="171">
                  <c:v>0.81</c:v>
                </c:pt>
                <c:pt idx="172">
                  <c:v>0.81</c:v>
                </c:pt>
                <c:pt idx="173">
                  <c:v>0.81</c:v>
                </c:pt>
                <c:pt idx="174">
                  <c:v>0.81</c:v>
                </c:pt>
                <c:pt idx="175">
                  <c:v>0.81</c:v>
                </c:pt>
                <c:pt idx="176">
                  <c:v>0.81</c:v>
                </c:pt>
                <c:pt idx="177">
                  <c:v>0.81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92-44F4-8AAA-5B6DB1249482}"/>
            </c:ext>
          </c:extLst>
        </c:ser>
        <c:ser>
          <c:idx val="3"/>
          <c:order val="1"/>
          <c:tx>
            <c:strRef>
              <c:f>'profil JRP2010'!$F$1</c:f>
              <c:strCache>
                <c:ptCount val="1"/>
                <c:pt idx="0">
                  <c:v>Biphase AAMC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'profil JRP2010'!$A$2:$A$267</c:f>
              <c:numCache>
                <c:formatCode>General</c:formatCode>
                <c:ptCount val="266"/>
                <c:pt idx="0">
                  <c:v>25.4</c:v>
                </c:pt>
                <c:pt idx="1">
                  <c:v>26.228297304592395</c:v>
                </c:pt>
                <c:pt idx="2">
                  <c:v>27.067368844875499</c:v>
                </c:pt>
                <c:pt idx="3">
                  <c:v>27.916992775257199</c:v>
                </c:pt>
                <c:pt idx="4">
                  <c:v>28.776940567933991</c:v>
                </c:pt>
                <c:pt idx="5">
                  <c:v>29.646977431832905</c:v>
                </c:pt>
                <c:pt idx="6">
                  <c:v>30.5268627272259</c:v>
                </c:pt>
                <c:pt idx="7">
                  <c:v>31.416350376339295</c:v>
                </c:pt>
                <c:pt idx="8">
                  <c:v>32.315189270036491</c:v>
                </c:pt>
                <c:pt idx="9">
                  <c:v>33.223123670478408</c:v>
                </c:pt>
                <c:pt idx="10">
                  <c:v>34.1398936095379</c:v>
                </c:pt>
                <c:pt idx="11">
                  <c:v>35.065235282652203</c:v>
                </c:pt>
                <c:pt idx="12">
                  <c:v>35.998881437739193</c:v>
                </c:pt>
                <c:pt idx="13">
                  <c:v>36.940561758758896</c:v>
                </c:pt>
                <c:pt idx="14">
                  <c:v>37.890003243481601</c:v>
                </c:pt>
                <c:pt idx="15">
                  <c:v>38.846930575013694</c:v>
                </c:pt>
                <c:pt idx="16">
                  <c:v>39.811066486631184</c:v>
                </c:pt>
                <c:pt idx="17">
                  <c:v>40.782132119483109</c:v>
                </c:pt>
                <c:pt idx="18">
                  <c:v>41.759847372737489</c:v>
                </c:pt>
                <c:pt idx="19">
                  <c:v>42.743931245767698</c:v>
                </c:pt>
                <c:pt idx="20">
                  <c:v>43.734102171994699</c:v>
                </c:pt>
                <c:pt idx="21">
                  <c:v>44.730078344033309</c:v>
                </c:pt>
                <c:pt idx="22">
                  <c:v>45.731578029812901</c:v>
                </c:pt>
                <c:pt idx="23">
                  <c:v>46.738319879378409</c:v>
                </c:pt>
                <c:pt idx="24">
                  <c:v>47.750023222102499</c:v>
                </c:pt>
                <c:pt idx="25">
                  <c:v>48.766408354077505</c:v>
                </c:pt>
                <c:pt idx="26">
                  <c:v>49.787196815478708</c:v>
                </c:pt>
                <c:pt idx="27">
                  <c:v>50.812111657731094</c:v>
                </c:pt>
                <c:pt idx="28">
                  <c:v>51.84087770033279</c:v>
                </c:pt>
                <c:pt idx="29">
                  <c:v>52.873221777227485</c:v>
                </c:pt>
                <c:pt idx="30">
                  <c:v>53.908872972639699</c:v>
                </c:pt>
                <c:pt idx="31">
                  <c:v>54.947562846320203</c:v>
                </c:pt>
                <c:pt idx="32">
                  <c:v>55.989025648174106</c:v>
                </c:pt>
                <c:pt idx="33">
                  <c:v>57.032998522270908</c:v>
                </c:pt>
                <c:pt idx="34">
                  <c:v>58.079221700260291</c:v>
                </c:pt>
                <c:pt idx="35">
                  <c:v>59.127438684242691</c:v>
                </c:pt>
                <c:pt idx="36">
                  <c:v>60.177396419163394</c:v>
                </c:pt>
                <c:pt idx="37">
                  <c:v>61.228845454824302</c:v>
                </c:pt>
                <c:pt idx="38">
                  <c:v>62.281540097622894</c:v>
                </c:pt>
                <c:pt idx="39">
                  <c:v>63.335238552150805</c:v>
                </c:pt>
                <c:pt idx="40">
                  <c:v>64.389703052797685</c:v>
                </c:pt>
                <c:pt idx="41">
                  <c:v>65.444699985525133</c:v>
                </c:pt>
                <c:pt idx="42">
                  <c:v>66.499999999989214</c:v>
                </c:pt>
                <c:pt idx="43">
                  <c:v>67.555378112202163</c:v>
                </c:pt>
                <c:pt idx="44">
                  <c:v>68.610613797939095</c:v>
                </c:pt>
                <c:pt idx="45">
                  <c:v>69.665491077101265</c:v>
                </c:pt>
                <c:pt idx="46">
                  <c:v>70.719798589265096</c:v>
                </c:pt>
                <c:pt idx="47">
                  <c:v>71.773329660646212</c:v>
                </c:pt>
                <c:pt idx="48">
                  <c:v>72.825882362721458</c:v>
                </c:pt>
                <c:pt idx="49">
                  <c:v>73.877259562755782</c:v>
                </c:pt>
                <c:pt idx="50">
                  <c:v>74.92726896648638</c:v>
                </c:pt>
                <c:pt idx="51">
                  <c:v>75.97572315322229</c:v>
                </c:pt>
                <c:pt idx="52">
                  <c:v>77.022439603618579</c:v>
                </c:pt>
                <c:pt idx="53">
                  <c:v>78.067240720391297</c:v>
                </c:pt>
                <c:pt idx="54">
                  <c:v>79.109953842234589</c:v>
                </c:pt>
                <c:pt idx="55">
                  <c:v>80.150411251212105</c:v>
                </c:pt>
                <c:pt idx="56">
                  <c:v>81.188450173882273</c:v>
                </c:pt>
                <c:pt idx="57">
                  <c:v>82.223912776430765</c:v>
                </c:pt>
                <c:pt idx="58">
                  <c:v>83.256646154070893</c:v>
                </c:pt>
                <c:pt idx="59">
                  <c:v>84.28650231497619</c:v>
                </c:pt>
                <c:pt idx="60">
                  <c:v>85.313338159009277</c:v>
                </c:pt>
                <c:pt idx="61">
                  <c:v>86.337015451502694</c:v>
                </c:pt>
                <c:pt idx="62">
                  <c:v>87.357400792348599</c:v>
                </c:pt>
                <c:pt idx="63">
                  <c:v>88.374365580649183</c:v>
                </c:pt>
                <c:pt idx="64">
                  <c:v>89.387785975176001</c:v>
                </c:pt>
                <c:pt idx="65">
                  <c:v>90.397542850879589</c:v>
                </c:pt>
                <c:pt idx="66">
                  <c:v>91.403521751691301</c:v>
                </c:pt>
                <c:pt idx="67">
                  <c:v>92.405612839848501</c:v>
                </c:pt>
                <c:pt idx="68">
                  <c:v>93.403710841971403</c:v>
                </c:pt>
                <c:pt idx="69">
                  <c:v>94.397714992116704</c:v>
                </c:pt>
                <c:pt idx="70">
                  <c:v>95.387528972022679</c:v>
                </c:pt>
                <c:pt idx="71">
                  <c:v>96.373060848757987</c:v>
                </c:pt>
                <c:pt idx="72">
                  <c:v>97.354223009978512</c:v>
                </c:pt>
                <c:pt idx="73">
                  <c:v>98.330932096993678</c:v>
                </c:pt>
                <c:pt idx="74">
                  <c:v>99.303108935831688</c:v>
                </c:pt>
                <c:pt idx="75">
                  <c:v>100.27067846649199</c:v>
                </c:pt>
                <c:pt idx="76">
                  <c:v>101.23356967056802</c:v>
                </c:pt>
                <c:pt idx="77">
                  <c:v>102.191715497402</c:v>
                </c:pt>
                <c:pt idx="78">
                  <c:v>103.145052788961</c:v>
                </c:pt>
                <c:pt idx="79">
                  <c:v>104.09352220357198</c:v>
                </c:pt>
                <c:pt idx="80">
                  <c:v>105.03706813868399</c:v>
                </c:pt>
                <c:pt idx="81">
                  <c:v>105.97563865280299</c:v>
                </c:pt>
                <c:pt idx="82">
                  <c:v>106.909185386741</c:v>
                </c:pt>
                <c:pt idx="83">
                  <c:v>107.83766348431405</c:v>
                </c:pt>
                <c:pt idx="84">
                  <c:v>108.76103151261997</c:v>
                </c:pt>
                <c:pt idx="85">
                  <c:v>109.67925138202096</c:v>
                </c:pt>
                <c:pt idx="86">
                  <c:v>110.59228826594702</c:v>
                </c:pt>
                <c:pt idx="87">
                  <c:v>111.500110520631</c:v>
                </c:pt>
                <c:pt idx="88">
                  <c:v>112.40268960488299</c:v>
                </c:pt>
                <c:pt idx="89">
                  <c:v>113.30000000000901</c:v>
                </c:pt>
                <c:pt idx="90">
                  <c:v>114.192019129955</c:v>
                </c:pt>
                <c:pt idx="91">
                  <c:v>115.07872728178997</c:v>
                </c:pt>
                <c:pt idx="92">
                  <c:v>25.4</c:v>
                </c:pt>
                <c:pt idx="93">
                  <c:v>26.209756009690999</c:v>
                </c:pt>
                <c:pt idx="94">
                  <c:v>27.029881188310604</c:v>
                </c:pt>
                <c:pt idx="95">
                  <c:v>27.860314485439599</c:v>
                </c:pt>
                <c:pt idx="96">
                  <c:v>28.700996145951802</c:v>
                </c:pt>
                <c:pt idx="97">
                  <c:v>29.551867666577504</c:v>
                </c:pt>
                <c:pt idx="98">
                  <c:v>30.412871753974301</c:v>
                </c:pt>
                <c:pt idx="99">
                  <c:v>31.283952284330695</c:v>
                </c:pt>
                <c:pt idx="100">
                  <c:v>32.165054264500604</c:v>
                </c:pt>
                <c:pt idx="101">
                  <c:v>33.056123794651995</c:v>
                </c:pt>
                <c:pt idx="102">
                  <c:v>33.957108032398295</c:v>
                </c:pt>
                <c:pt idx="103">
                  <c:v>34.867955158374002</c:v>
                </c:pt>
                <c:pt idx="104">
                  <c:v>35.78861434321</c:v>
                </c:pt>
                <c:pt idx="105">
                  <c:v>36.719035715858411</c:v>
                </c:pt>
                <c:pt idx="106">
                  <c:v>37.659170333218</c:v>
                </c:pt>
                <c:pt idx="107">
                  <c:v>38.608970151006496</c:v>
                </c:pt>
                <c:pt idx="108">
                  <c:v>39.568387995828708</c:v>
                </c:pt>
                <c:pt idx="109">
                  <c:v>40.537377538387801</c:v>
                </c:pt>
                <c:pt idx="110">
                  <c:v>41.515893267790695</c:v>
                </c:pt>
                <c:pt idx="111">
                  <c:v>42.503890466897488</c:v>
                </c:pt>
                <c:pt idx="112">
                  <c:v>43.501325188666193</c:v>
                </c:pt>
                <c:pt idx="113">
                  <c:v>44.508154233448906</c:v>
                </c:pt>
                <c:pt idx="114">
                  <c:v>45.524335127194306</c:v>
                </c:pt>
                <c:pt idx="115">
                  <c:v>46.549826100512796</c:v>
                </c:pt>
                <c:pt idx="116">
                  <c:v>47.584586068566992</c:v>
                </c:pt>
                <c:pt idx="117">
                  <c:v>48.628574611745499</c:v>
                </c:pt>
                <c:pt idx="118">
                  <c:v>49.68175195708659</c:v>
                </c:pt>
                <c:pt idx="119">
                  <c:v>50.744078960413496</c:v>
                </c:pt>
                <c:pt idx="120">
                  <c:v>51.815517089151697</c:v>
                </c:pt>
                <c:pt idx="121">
                  <c:v>52.896028405792585</c:v>
                </c:pt>
                <c:pt idx="122">
                  <c:v>53.985575551977803</c:v>
                </c:pt>
                <c:pt idx="123">
                  <c:v>55.084121733172495</c:v>
                </c:pt>
                <c:pt idx="124">
                  <c:v>56.191436454511098</c:v>
                </c:pt>
                <c:pt idx="125">
                  <c:v>57.303845424638894</c:v>
                </c:pt>
                <c:pt idx="126">
                  <c:v>58.421074236044596</c:v>
                </c:pt>
                <c:pt idx="127">
                  <c:v>59.542849718514198</c:v>
                </c:pt>
                <c:pt idx="128">
                  <c:v>60.668900167437599</c:v>
                </c:pt>
                <c:pt idx="129">
                  <c:v>61.798955563736399</c:v>
                </c:pt>
                <c:pt idx="130">
                  <c:v>62.932747785321496</c:v>
                </c:pt>
                <c:pt idx="131">
                  <c:v>64.070010810008483</c:v>
                </c:pt>
                <c:pt idx="132">
                  <c:v>65.210480909845813</c:v>
                </c:pt>
                <c:pt idx="133">
                  <c:v>65.210480909845813</c:v>
                </c:pt>
                <c:pt idx="134">
                  <c:v>66.353896836827573</c:v>
                </c:pt>
                <c:pt idx="135">
                  <c:v>67.499999999986514</c:v>
                </c:pt>
                <c:pt idx="136">
                  <c:v>68.648534633877503</c:v>
                </c:pt>
                <c:pt idx="137">
                  <c:v>69.799247958483079</c:v>
                </c:pt>
                <c:pt idx="138">
                  <c:v>70.951890330591183</c:v>
                </c:pt>
                <c:pt idx="139">
                  <c:v>72.106215386704889</c:v>
                </c:pt>
                <c:pt idx="140">
                  <c:v>73.261980177566286</c:v>
                </c:pt>
                <c:pt idx="141">
                  <c:v>74.418945294387314</c:v>
                </c:pt>
                <c:pt idx="142">
                  <c:v>75.576874986892989</c:v>
                </c:pt>
                <c:pt idx="143">
                  <c:v>76.735537273295179</c:v>
                </c:pt>
                <c:pt idx="144">
                  <c:v>77.89470404232928</c:v>
                </c:pt>
                <c:pt idx="145">
                  <c:v>79.054151147491083</c:v>
                </c:pt>
                <c:pt idx="146">
                  <c:v>80.213658493625303</c:v>
                </c:pt>
                <c:pt idx="147">
                  <c:v>81.373010116023963</c:v>
                </c:pt>
                <c:pt idx="148">
                  <c:v>82.531994252199098</c:v>
                </c:pt>
                <c:pt idx="149">
                  <c:v>83.690403406506292</c:v>
                </c:pt>
                <c:pt idx="150">
                  <c:v>84.848034407793889</c:v>
                </c:pt>
                <c:pt idx="151">
                  <c:v>86.004688460266706</c:v>
                </c:pt>
                <c:pt idx="152">
                  <c:v>87.160171187748986</c:v>
                </c:pt>
                <c:pt idx="153">
                  <c:v>88.314292671545815</c:v>
                </c:pt>
                <c:pt idx="154">
                  <c:v>89.466867482093605</c:v>
                </c:pt>
                <c:pt idx="155">
                  <c:v>90.617714704601681</c:v>
                </c:pt>
                <c:pt idx="156">
                  <c:v>91.766657958888501</c:v>
                </c:pt>
                <c:pt idx="157">
                  <c:v>92.913525413609506</c:v>
                </c:pt>
                <c:pt idx="158">
                  <c:v>94.058149795086692</c:v>
                </c:pt>
                <c:pt idx="159">
                  <c:v>95.20036839094</c:v>
                </c:pt>
                <c:pt idx="160">
                  <c:v>96.340023048724902</c:v>
                </c:pt>
                <c:pt idx="161">
                  <c:v>97.4769601697826</c:v>
                </c:pt>
                <c:pt idx="162">
                  <c:v>98.611030698502404</c:v>
                </c:pt>
                <c:pt idx="163">
                  <c:v>99.742090107197683</c:v>
                </c:pt>
                <c:pt idx="164">
                  <c:v>100.86999837679897</c:v>
                </c:pt>
                <c:pt idx="165">
                  <c:v>101.99461997355399</c:v>
                </c:pt>
                <c:pt idx="166">
                  <c:v>103.11582382194001</c:v>
                </c:pt>
                <c:pt idx="167">
                  <c:v>104.23348327396998</c:v>
                </c:pt>
                <c:pt idx="168">
                  <c:v>105.347476075093</c:v>
                </c:pt>
                <c:pt idx="169">
                  <c:v>106.457684326861</c:v>
                </c:pt>
                <c:pt idx="170">
                  <c:v>107.563994446565</c:v>
                </c:pt>
                <c:pt idx="171">
                  <c:v>108.66629712399599</c:v>
                </c:pt>
                <c:pt idx="172">
                  <c:v>109.76448727553</c:v>
                </c:pt>
                <c:pt idx="173">
                  <c:v>110.85846399568598</c:v>
                </c:pt>
                <c:pt idx="174">
                  <c:v>111.948130506346</c:v>
                </c:pt>
                <c:pt idx="175">
                  <c:v>113.03339410378199</c:v>
                </c:pt>
                <c:pt idx="176">
                  <c:v>114.11416610365798</c:v>
                </c:pt>
                <c:pt idx="177">
                  <c:v>115.190361784166</c:v>
                </c:pt>
                <c:pt idx="178">
                  <c:v>25.4</c:v>
                </c:pt>
                <c:pt idx="179">
                  <c:v>26.347957189015304</c:v>
                </c:pt>
                <c:pt idx="180">
                  <c:v>27.3082846987556</c:v>
                </c:pt>
                <c:pt idx="181">
                  <c:v>28.280600279917994</c:v>
                </c:pt>
                <c:pt idx="182">
                  <c:v>29.264511958710699</c:v>
                </c:pt>
                <c:pt idx="183">
                  <c:v>30.259619044689597</c:v>
                </c:pt>
                <c:pt idx="184">
                  <c:v>31.265513104993598</c:v>
                </c:pt>
                <c:pt idx="185">
                  <c:v>32.281778908945704</c:v>
                </c:pt>
                <c:pt idx="186">
                  <c:v>33.307995345478908</c:v>
                </c:pt>
                <c:pt idx="187">
                  <c:v>34.34373631480581</c:v>
                </c:pt>
                <c:pt idx="188">
                  <c:v>35.388571595019997</c:v>
                </c:pt>
                <c:pt idx="189">
                  <c:v>36.442067683823993</c:v>
                </c:pt>
                <c:pt idx="190">
                  <c:v>37.50378861524019</c:v>
                </c:pt>
                <c:pt idx="191">
                  <c:v>38.573296750953496</c:v>
                </c:pt>
                <c:pt idx="192">
                  <c:v>39.650153545802901</c:v>
                </c:pt>
                <c:pt idx="193">
                  <c:v>40.733920286881606</c:v>
                </c:pt>
                <c:pt idx="194">
                  <c:v>41.824158805687595</c:v>
                </c:pt>
                <c:pt idx="195">
                  <c:v>42.9204321627873</c:v>
                </c:pt>
                <c:pt idx="196">
                  <c:v>44.022305304499817</c:v>
                </c:pt>
                <c:pt idx="197">
                  <c:v>45.12934569116981</c:v>
                </c:pt>
                <c:pt idx="198">
                  <c:v>46.241123896672903</c:v>
                </c:pt>
                <c:pt idx="199">
                  <c:v>47.357214178877996</c:v>
                </c:pt>
                <c:pt idx="200">
                  <c:v>48.477195020878206</c:v>
                </c:pt>
                <c:pt idx="201">
                  <c:v>49.600649642891398</c:v>
                </c:pt>
                <c:pt idx="202">
                  <c:v>50.727166484819698</c:v>
                </c:pt>
                <c:pt idx="203">
                  <c:v>51.856339659543892</c:v>
                </c:pt>
                <c:pt idx="204">
                  <c:v>52.987769377116187</c:v>
                </c:pt>
                <c:pt idx="205">
                  <c:v>54.121062340093708</c:v>
                </c:pt>
                <c:pt idx="206">
                  <c:v>55.255832110333401</c:v>
                </c:pt>
                <c:pt idx="207">
                  <c:v>56.391699447642686</c:v>
                </c:pt>
                <c:pt idx="208">
                  <c:v>57.528292620747401</c:v>
                </c:pt>
                <c:pt idx="209">
                  <c:v>58.665247691099594</c:v>
                </c:pt>
                <c:pt idx="210">
                  <c:v>59.802208770107804</c:v>
                </c:pt>
                <c:pt idx="211">
                  <c:v>60.938828250423597</c:v>
                </c:pt>
                <c:pt idx="212">
                  <c:v>62.074767011960695</c:v>
                </c:pt>
                <c:pt idx="213">
                  <c:v>63.209694603372796</c:v>
                </c:pt>
                <c:pt idx="214">
                  <c:v>64.343289399740996</c:v>
                </c:pt>
                <c:pt idx="215">
                  <c:v>65.475238737263567</c:v>
                </c:pt>
                <c:pt idx="216">
                  <c:v>66.605239025758593</c:v>
                </c:pt>
                <c:pt idx="217">
                  <c:v>67.732995839816382</c:v>
                </c:pt>
                <c:pt idx="218">
                  <c:v>68.858223989451901</c:v>
                </c:pt>
                <c:pt idx="219">
                  <c:v>69.980647571123683</c:v>
                </c:pt>
                <c:pt idx="220">
                  <c:v>71.099999999991297</c:v>
                </c:pt>
                <c:pt idx="221">
                  <c:v>72.216024024289695</c:v>
                </c:pt>
                <c:pt idx="222">
                  <c:v>73.328471722699163</c:v>
                </c:pt>
                <c:pt idx="223">
                  <c:v>74.437104485589913</c:v>
                </c:pt>
                <c:pt idx="224">
                  <c:v>75.541692981011821</c:v>
                </c:pt>
                <c:pt idx="225">
                  <c:v>76.642017106295185</c:v>
                </c:pt>
                <c:pt idx="226">
                  <c:v>77.737865926118019</c:v>
                </c:pt>
                <c:pt idx="227">
                  <c:v>78.829037597877388</c:v>
                </c:pt>
                <c:pt idx="228">
                  <c:v>79.915339285197518</c:v>
                </c:pt>
                <c:pt idx="229">
                  <c:v>80.996587060381998</c:v>
                </c:pt>
                <c:pt idx="230">
                  <c:v>82.072605796601167</c:v>
                </c:pt>
                <c:pt idx="231">
                  <c:v>83.1432290505917</c:v>
                </c:pt>
                <c:pt idx="232">
                  <c:v>84.208298936614767</c:v>
                </c:pt>
                <c:pt idx="233">
                  <c:v>85.267665992406705</c:v>
                </c:pt>
                <c:pt idx="234">
                  <c:v>86.321189037827082</c:v>
                </c:pt>
                <c:pt idx="235">
                  <c:v>87.368735026885773</c:v>
                </c:pt>
                <c:pt idx="236">
                  <c:v>88.410178893811292</c:v>
                </c:pt>
                <c:pt idx="237">
                  <c:v>89.445403393790201</c:v>
                </c:pt>
                <c:pt idx="238">
                  <c:v>90.474298938989179</c:v>
                </c:pt>
                <c:pt idx="239">
                  <c:v>91.496763430443394</c:v>
                </c:pt>
                <c:pt idx="240">
                  <c:v>92.512702086365692</c:v>
                </c:pt>
                <c:pt idx="241">
                  <c:v>93.522027267415183</c:v>
                </c:pt>
                <c:pt idx="242">
                  <c:v>94.524658299426889</c:v>
                </c:pt>
                <c:pt idx="243">
                  <c:v>95.52052129408888</c:v>
                </c:pt>
                <c:pt idx="244">
                  <c:v>96.5095489680225</c:v>
                </c:pt>
                <c:pt idx="245">
                  <c:v>97.491680460699612</c:v>
                </c:pt>
                <c:pt idx="246">
                  <c:v>98.466861151605883</c:v>
                </c:pt>
                <c:pt idx="247">
                  <c:v>99.435042477034187</c:v>
                </c:pt>
                <c:pt idx="248">
                  <c:v>100.396181746873</c:v>
                </c:pt>
                <c:pt idx="249">
                  <c:v>101.350241961729</c:v>
                </c:pt>
                <c:pt idx="250">
                  <c:v>102.29719163069602</c:v>
                </c:pt>
                <c:pt idx="251">
                  <c:v>103.237004590081</c:v>
                </c:pt>
                <c:pt idx="252">
                  <c:v>104.16965982334402</c:v>
                </c:pt>
                <c:pt idx="253">
                  <c:v>105.09514128252398</c:v>
                </c:pt>
                <c:pt idx="254">
                  <c:v>106.013437711379</c:v>
                </c:pt>
                <c:pt idx="255">
                  <c:v>106.92454247045899</c:v>
                </c:pt>
                <c:pt idx="256">
                  <c:v>107.828453364316</c:v>
                </c:pt>
                <c:pt idx="257">
                  <c:v>108.72517247102499</c:v>
                </c:pt>
                <c:pt idx="258">
                  <c:v>109.614705974195</c:v>
                </c:pt>
                <c:pt idx="259">
                  <c:v>110.49706399760603</c:v>
                </c:pt>
                <c:pt idx="260">
                  <c:v>111.37226044261999</c:v>
                </c:pt>
                <c:pt idx="261">
                  <c:v>112.240312828477</c:v>
                </c:pt>
                <c:pt idx="262">
                  <c:v>113.10124213559097</c:v>
                </c:pt>
                <c:pt idx="263">
                  <c:v>113.955072651935</c:v>
                </c:pt>
                <c:pt idx="264">
                  <c:v>114.80183182259397</c:v>
                </c:pt>
                <c:pt idx="265">
                  <c:v>115.64155010256997</c:v>
                </c:pt>
              </c:numCache>
            </c:numRef>
          </c:xVal>
          <c:yVal>
            <c:numRef>
              <c:f>'profil JRP2010'!$F$2:$F$267</c:f>
              <c:numCache>
                <c:formatCode>General</c:formatCode>
                <c:ptCount val="266"/>
                <c:pt idx="92">
                  <c:v>0.84000000000000008</c:v>
                </c:pt>
                <c:pt idx="93">
                  <c:v>0.84000000000000008</c:v>
                </c:pt>
                <c:pt idx="94">
                  <c:v>0.84000000000000008</c:v>
                </c:pt>
                <c:pt idx="95">
                  <c:v>0.84000000000000008</c:v>
                </c:pt>
                <c:pt idx="96">
                  <c:v>0.84000000000000008</c:v>
                </c:pt>
                <c:pt idx="97">
                  <c:v>0.84000000000000008</c:v>
                </c:pt>
                <c:pt idx="98">
                  <c:v>0.84000000000000008</c:v>
                </c:pt>
                <c:pt idx="99">
                  <c:v>0.84000000000000008</c:v>
                </c:pt>
                <c:pt idx="100">
                  <c:v>0.84000000000000008</c:v>
                </c:pt>
                <c:pt idx="101">
                  <c:v>0.84000000000000008</c:v>
                </c:pt>
                <c:pt idx="102">
                  <c:v>0.84000000000000008</c:v>
                </c:pt>
                <c:pt idx="103">
                  <c:v>0.84000000000000008</c:v>
                </c:pt>
                <c:pt idx="104">
                  <c:v>0.84000000000000008</c:v>
                </c:pt>
                <c:pt idx="105">
                  <c:v>0.84000000000000008</c:v>
                </c:pt>
                <c:pt idx="106">
                  <c:v>0.84000000000000008</c:v>
                </c:pt>
                <c:pt idx="107">
                  <c:v>0.84000000000000008</c:v>
                </c:pt>
                <c:pt idx="108">
                  <c:v>0.84000000000000008</c:v>
                </c:pt>
                <c:pt idx="109">
                  <c:v>0.84000000000000008</c:v>
                </c:pt>
                <c:pt idx="110">
                  <c:v>0.84000000000000008</c:v>
                </c:pt>
                <c:pt idx="111">
                  <c:v>0.84000000000000008</c:v>
                </c:pt>
                <c:pt idx="112">
                  <c:v>0.84000000000000008</c:v>
                </c:pt>
                <c:pt idx="113">
                  <c:v>0.84000000000000008</c:v>
                </c:pt>
                <c:pt idx="114">
                  <c:v>0.84000000000000008</c:v>
                </c:pt>
                <c:pt idx="115">
                  <c:v>0.84000000000000008</c:v>
                </c:pt>
                <c:pt idx="116">
                  <c:v>0.84000000000000008</c:v>
                </c:pt>
                <c:pt idx="117">
                  <c:v>0.84000000000000008</c:v>
                </c:pt>
                <c:pt idx="118">
                  <c:v>0.84000000000000008</c:v>
                </c:pt>
                <c:pt idx="119">
                  <c:v>0.84000000000000008</c:v>
                </c:pt>
                <c:pt idx="120">
                  <c:v>0.84000000000000008</c:v>
                </c:pt>
                <c:pt idx="121">
                  <c:v>0.84000000000000008</c:v>
                </c:pt>
                <c:pt idx="122">
                  <c:v>0.84000000000000008</c:v>
                </c:pt>
                <c:pt idx="123">
                  <c:v>0.84000000000000008</c:v>
                </c:pt>
                <c:pt idx="124">
                  <c:v>0.84000000000000008</c:v>
                </c:pt>
                <c:pt idx="125">
                  <c:v>0.84000000000000008</c:v>
                </c:pt>
                <c:pt idx="126">
                  <c:v>0.84000000000000008</c:v>
                </c:pt>
                <c:pt idx="127">
                  <c:v>0.84000000000000008</c:v>
                </c:pt>
                <c:pt idx="128">
                  <c:v>0.84000000000000008</c:v>
                </c:pt>
                <c:pt idx="129">
                  <c:v>0.84000000000000008</c:v>
                </c:pt>
                <c:pt idx="130">
                  <c:v>0.84000000000000008</c:v>
                </c:pt>
                <c:pt idx="131">
                  <c:v>0.84000000000000008</c:v>
                </c:pt>
                <c:pt idx="132">
                  <c:v>0.84000000000000008</c:v>
                </c:pt>
                <c:pt idx="133">
                  <c:v>0.71000000000000008</c:v>
                </c:pt>
                <c:pt idx="134">
                  <c:v>0.71000000000000008</c:v>
                </c:pt>
                <c:pt idx="135">
                  <c:v>0.71000000000000008</c:v>
                </c:pt>
                <c:pt idx="136">
                  <c:v>0.71000000000000008</c:v>
                </c:pt>
                <c:pt idx="137">
                  <c:v>0.71000000000000008</c:v>
                </c:pt>
                <c:pt idx="138">
                  <c:v>0.71000000000000008</c:v>
                </c:pt>
                <c:pt idx="139">
                  <c:v>0.71000000000000008</c:v>
                </c:pt>
                <c:pt idx="140">
                  <c:v>0.71000000000000008</c:v>
                </c:pt>
                <c:pt idx="141">
                  <c:v>0.71000000000000008</c:v>
                </c:pt>
                <c:pt idx="142">
                  <c:v>0.71000000000000008</c:v>
                </c:pt>
                <c:pt idx="143">
                  <c:v>0.71000000000000008</c:v>
                </c:pt>
                <c:pt idx="144">
                  <c:v>0.71000000000000008</c:v>
                </c:pt>
                <c:pt idx="145">
                  <c:v>0.71000000000000008</c:v>
                </c:pt>
                <c:pt idx="146">
                  <c:v>0.71000000000000008</c:v>
                </c:pt>
                <c:pt idx="147">
                  <c:v>0.71000000000000008</c:v>
                </c:pt>
                <c:pt idx="148">
                  <c:v>0.71000000000000008</c:v>
                </c:pt>
                <c:pt idx="149">
                  <c:v>0.71000000000000008</c:v>
                </c:pt>
                <c:pt idx="150">
                  <c:v>0.71000000000000008</c:v>
                </c:pt>
                <c:pt idx="151">
                  <c:v>0.71000000000000008</c:v>
                </c:pt>
                <c:pt idx="152">
                  <c:v>0.71000000000000008</c:v>
                </c:pt>
                <c:pt idx="153">
                  <c:v>0.71000000000000008</c:v>
                </c:pt>
                <c:pt idx="154">
                  <c:v>0.71000000000000008</c:v>
                </c:pt>
                <c:pt idx="155">
                  <c:v>0.71000000000000008</c:v>
                </c:pt>
                <c:pt idx="156">
                  <c:v>0.71000000000000008</c:v>
                </c:pt>
                <c:pt idx="157">
                  <c:v>0.71000000000000008</c:v>
                </c:pt>
                <c:pt idx="158">
                  <c:v>0.71000000000000008</c:v>
                </c:pt>
                <c:pt idx="159">
                  <c:v>0.71000000000000008</c:v>
                </c:pt>
                <c:pt idx="160">
                  <c:v>0.71000000000000008</c:v>
                </c:pt>
                <c:pt idx="161">
                  <c:v>0.71000000000000008</c:v>
                </c:pt>
                <c:pt idx="162">
                  <c:v>0.71000000000000008</c:v>
                </c:pt>
                <c:pt idx="163">
                  <c:v>0.71000000000000008</c:v>
                </c:pt>
                <c:pt idx="164">
                  <c:v>0.71000000000000008</c:v>
                </c:pt>
                <c:pt idx="165">
                  <c:v>0.71000000000000008</c:v>
                </c:pt>
                <c:pt idx="166">
                  <c:v>0.71000000000000008</c:v>
                </c:pt>
                <c:pt idx="167">
                  <c:v>0.71000000000000008</c:v>
                </c:pt>
                <c:pt idx="168">
                  <c:v>0.71000000000000008</c:v>
                </c:pt>
                <c:pt idx="169">
                  <c:v>0.71000000000000008</c:v>
                </c:pt>
                <c:pt idx="170">
                  <c:v>0.71000000000000008</c:v>
                </c:pt>
                <c:pt idx="171">
                  <c:v>0.71000000000000008</c:v>
                </c:pt>
                <c:pt idx="172">
                  <c:v>0.71000000000000008</c:v>
                </c:pt>
                <c:pt idx="173">
                  <c:v>0.71000000000000008</c:v>
                </c:pt>
                <c:pt idx="174">
                  <c:v>0.71000000000000008</c:v>
                </c:pt>
                <c:pt idx="175">
                  <c:v>0.71000000000000008</c:v>
                </c:pt>
                <c:pt idx="176">
                  <c:v>0.71000000000000008</c:v>
                </c:pt>
                <c:pt idx="177">
                  <c:v>0.71000000000000008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92-44F4-8AAA-5B6DB1249482}"/>
            </c:ext>
          </c:extLst>
        </c:ser>
        <c:ser>
          <c:idx val="1"/>
          <c:order val="2"/>
          <c:tx>
            <c:strRef>
              <c:f>'profil JRP2010'!$C$1</c:f>
              <c:strCache>
                <c:ptCount val="1"/>
                <c:pt idx="0">
                  <c:v>Besoin ME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'profil JRP2010'!$A$2:$A$267</c:f>
              <c:numCache>
                <c:formatCode>General</c:formatCode>
                <c:ptCount val="266"/>
                <c:pt idx="0">
                  <c:v>25.4</c:v>
                </c:pt>
                <c:pt idx="1">
                  <c:v>26.228297304592395</c:v>
                </c:pt>
                <c:pt idx="2">
                  <c:v>27.067368844875499</c:v>
                </c:pt>
                <c:pt idx="3">
                  <c:v>27.916992775257199</c:v>
                </c:pt>
                <c:pt idx="4">
                  <c:v>28.776940567933991</c:v>
                </c:pt>
                <c:pt idx="5">
                  <c:v>29.646977431832905</c:v>
                </c:pt>
                <c:pt idx="6">
                  <c:v>30.5268627272259</c:v>
                </c:pt>
                <c:pt idx="7">
                  <c:v>31.416350376339295</c:v>
                </c:pt>
                <c:pt idx="8">
                  <c:v>32.315189270036491</c:v>
                </c:pt>
                <c:pt idx="9">
                  <c:v>33.223123670478408</c:v>
                </c:pt>
                <c:pt idx="10">
                  <c:v>34.1398936095379</c:v>
                </c:pt>
                <c:pt idx="11">
                  <c:v>35.065235282652203</c:v>
                </c:pt>
                <c:pt idx="12">
                  <c:v>35.998881437739193</c:v>
                </c:pt>
                <c:pt idx="13">
                  <c:v>36.940561758758896</c:v>
                </c:pt>
                <c:pt idx="14">
                  <c:v>37.890003243481601</c:v>
                </c:pt>
                <c:pt idx="15">
                  <c:v>38.846930575013694</c:v>
                </c:pt>
                <c:pt idx="16">
                  <c:v>39.811066486631184</c:v>
                </c:pt>
                <c:pt idx="17">
                  <c:v>40.782132119483109</c:v>
                </c:pt>
                <c:pt idx="18">
                  <c:v>41.759847372737489</c:v>
                </c:pt>
                <c:pt idx="19">
                  <c:v>42.743931245767698</c:v>
                </c:pt>
                <c:pt idx="20">
                  <c:v>43.734102171994699</c:v>
                </c:pt>
                <c:pt idx="21">
                  <c:v>44.730078344033309</c:v>
                </c:pt>
                <c:pt idx="22">
                  <c:v>45.731578029812901</c:v>
                </c:pt>
                <c:pt idx="23">
                  <c:v>46.738319879378409</c:v>
                </c:pt>
                <c:pt idx="24">
                  <c:v>47.750023222102499</c:v>
                </c:pt>
                <c:pt idx="25">
                  <c:v>48.766408354077505</c:v>
                </c:pt>
                <c:pt idx="26">
                  <c:v>49.787196815478708</c:v>
                </c:pt>
                <c:pt idx="27">
                  <c:v>50.812111657731094</c:v>
                </c:pt>
                <c:pt idx="28">
                  <c:v>51.84087770033279</c:v>
                </c:pt>
                <c:pt idx="29">
                  <c:v>52.873221777227485</c:v>
                </c:pt>
                <c:pt idx="30">
                  <c:v>53.908872972639699</c:v>
                </c:pt>
                <c:pt idx="31">
                  <c:v>54.947562846320203</c:v>
                </c:pt>
                <c:pt idx="32">
                  <c:v>55.989025648174106</c:v>
                </c:pt>
                <c:pt idx="33">
                  <c:v>57.032998522270908</c:v>
                </c:pt>
                <c:pt idx="34">
                  <c:v>58.079221700260291</c:v>
                </c:pt>
                <c:pt idx="35">
                  <c:v>59.127438684242691</c:v>
                </c:pt>
                <c:pt idx="36">
                  <c:v>60.177396419163394</c:v>
                </c:pt>
                <c:pt idx="37">
                  <c:v>61.228845454824302</c:v>
                </c:pt>
                <c:pt idx="38">
                  <c:v>62.281540097622894</c:v>
                </c:pt>
                <c:pt idx="39">
                  <c:v>63.335238552150805</c:v>
                </c:pt>
                <c:pt idx="40">
                  <c:v>64.389703052797685</c:v>
                </c:pt>
                <c:pt idx="41">
                  <c:v>65.444699985525133</c:v>
                </c:pt>
                <c:pt idx="42">
                  <c:v>66.499999999989214</c:v>
                </c:pt>
                <c:pt idx="43">
                  <c:v>67.555378112202163</c:v>
                </c:pt>
                <c:pt idx="44">
                  <c:v>68.610613797939095</c:v>
                </c:pt>
                <c:pt idx="45">
                  <c:v>69.665491077101265</c:v>
                </c:pt>
                <c:pt idx="46">
                  <c:v>70.719798589265096</c:v>
                </c:pt>
                <c:pt idx="47">
                  <c:v>71.773329660646212</c:v>
                </c:pt>
                <c:pt idx="48">
                  <c:v>72.825882362721458</c:v>
                </c:pt>
                <c:pt idx="49">
                  <c:v>73.877259562755782</c:v>
                </c:pt>
                <c:pt idx="50">
                  <c:v>74.92726896648638</c:v>
                </c:pt>
                <c:pt idx="51">
                  <c:v>75.97572315322229</c:v>
                </c:pt>
                <c:pt idx="52">
                  <c:v>77.022439603618579</c:v>
                </c:pt>
                <c:pt idx="53">
                  <c:v>78.067240720391297</c:v>
                </c:pt>
                <c:pt idx="54">
                  <c:v>79.109953842234589</c:v>
                </c:pt>
                <c:pt idx="55">
                  <c:v>80.150411251212105</c:v>
                </c:pt>
                <c:pt idx="56">
                  <c:v>81.188450173882273</c:v>
                </c:pt>
                <c:pt idx="57">
                  <c:v>82.223912776430765</c:v>
                </c:pt>
                <c:pt idx="58">
                  <c:v>83.256646154070893</c:v>
                </c:pt>
                <c:pt idx="59">
                  <c:v>84.28650231497619</c:v>
                </c:pt>
                <c:pt idx="60">
                  <c:v>85.313338159009277</c:v>
                </c:pt>
                <c:pt idx="61">
                  <c:v>86.337015451502694</c:v>
                </c:pt>
                <c:pt idx="62">
                  <c:v>87.357400792348599</c:v>
                </c:pt>
                <c:pt idx="63">
                  <c:v>88.374365580649183</c:v>
                </c:pt>
                <c:pt idx="64">
                  <c:v>89.387785975176001</c:v>
                </c:pt>
                <c:pt idx="65">
                  <c:v>90.397542850879589</c:v>
                </c:pt>
                <c:pt idx="66">
                  <c:v>91.403521751691301</c:v>
                </c:pt>
                <c:pt idx="67">
                  <c:v>92.405612839848501</c:v>
                </c:pt>
                <c:pt idx="68">
                  <c:v>93.403710841971403</c:v>
                </c:pt>
                <c:pt idx="69">
                  <c:v>94.397714992116704</c:v>
                </c:pt>
                <c:pt idx="70">
                  <c:v>95.387528972022679</c:v>
                </c:pt>
                <c:pt idx="71">
                  <c:v>96.373060848757987</c:v>
                </c:pt>
                <c:pt idx="72">
                  <c:v>97.354223009978512</c:v>
                </c:pt>
                <c:pt idx="73">
                  <c:v>98.330932096993678</c:v>
                </c:pt>
                <c:pt idx="74">
                  <c:v>99.303108935831688</c:v>
                </c:pt>
                <c:pt idx="75">
                  <c:v>100.27067846649199</c:v>
                </c:pt>
                <c:pt idx="76">
                  <c:v>101.23356967056802</c:v>
                </c:pt>
                <c:pt idx="77">
                  <c:v>102.191715497402</c:v>
                </c:pt>
                <c:pt idx="78">
                  <c:v>103.145052788961</c:v>
                </c:pt>
                <c:pt idx="79">
                  <c:v>104.09352220357198</c:v>
                </c:pt>
                <c:pt idx="80">
                  <c:v>105.03706813868399</c:v>
                </c:pt>
                <c:pt idx="81">
                  <c:v>105.97563865280299</c:v>
                </c:pt>
                <c:pt idx="82">
                  <c:v>106.909185386741</c:v>
                </c:pt>
                <c:pt idx="83">
                  <c:v>107.83766348431405</c:v>
                </c:pt>
                <c:pt idx="84">
                  <c:v>108.76103151261997</c:v>
                </c:pt>
                <c:pt idx="85">
                  <c:v>109.67925138202096</c:v>
                </c:pt>
                <c:pt idx="86">
                  <c:v>110.59228826594702</c:v>
                </c:pt>
                <c:pt idx="87">
                  <c:v>111.500110520631</c:v>
                </c:pt>
                <c:pt idx="88">
                  <c:v>112.40268960488299</c:v>
                </c:pt>
                <c:pt idx="89">
                  <c:v>113.30000000000901</c:v>
                </c:pt>
                <c:pt idx="90">
                  <c:v>114.192019129955</c:v>
                </c:pt>
                <c:pt idx="91">
                  <c:v>115.07872728178997</c:v>
                </c:pt>
                <c:pt idx="92">
                  <c:v>25.4</c:v>
                </c:pt>
                <c:pt idx="93">
                  <c:v>26.209756009690999</c:v>
                </c:pt>
                <c:pt idx="94">
                  <c:v>27.029881188310604</c:v>
                </c:pt>
                <c:pt idx="95">
                  <c:v>27.860314485439599</c:v>
                </c:pt>
                <c:pt idx="96">
                  <c:v>28.700996145951802</c:v>
                </c:pt>
                <c:pt idx="97">
                  <c:v>29.551867666577504</c:v>
                </c:pt>
                <c:pt idx="98">
                  <c:v>30.412871753974301</c:v>
                </c:pt>
                <c:pt idx="99">
                  <c:v>31.283952284330695</c:v>
                </c:pt>
                <c:pt idx="100">
                  <c:v>32.165054264500604</c:v>
                </c:pt>
                <c:pt idx="101">
                  <c:v>33.056123794651995</c:v>
                </c:pt>
                <c:pt idx="102">
                  <c:v>33.957108032398295</c:v>
                </c:pt>
                <c:pt idx="103">
                  <c:v>34.867955158374002</c:v>
                </c:pt>
                <c:pt idx="104">
                  <c:v>35.78861434321</c:v>
                </c:pt>
                <c:pt idx="105">
                  <c:v>36.719035715858411</c:v>
                </c:pt>
                <c:pt idx="106">
                  <c:v>37.659170333218</c:v>
                </c:pt>
                <c:pt idx="107">
                  <c:v>38.608970151006496</c:v>
                </c:pt>
                <c:pt idx="108">
                  <c:v>39.568387995828708</c:v>
                </c:pt>
                <c:pt idx="109">
                  <c:v>40.537377538387801</c:v>
                </c:pt>
                <c:pt idx="110">
                  <c:v>41.515893267790695</c:v>
                </c:pt>
                <c:pt idx="111">
                  <c:v>42.503890466897488</c:v>
                </c:pt>
                <c:pt idx="112">
                  <c:v>43.501325188666193</c:v>
                </c:pt>
                <c:pt idx="113">
                  <c:v>44.508154233448906</c:v>
                </c:pt>
                <c:pt idx="114">
                  <c:v>45.524335127194306</c:v>
                </c:pt>
                <c:pt idx="115">
                  <c:v>46.549826100512796</c:v>
                </c:pt>
                <c:pt idx="116">
                  <c:v>47.584586068566992</c:v>
                </c:pt>
                <c:pt idx="117">
                  <c:v>48.628574611745499</c:v>
                </c:pt>
                <c:pt idx="118">
                  <c:v>49.68175195708659</c:v>
                </c:pt>
                <c:pt idx="119">
                  <c:v>50.744078960413496</c:v>
                </c:pt>
                <c:pt idx="120">
                  <c:v>51.815517089151697</c:v>
                </c:pt>
                <c:pt idx="121">
                  <c:v>52.896028405792585</c:v>
                </c:pt>
                <c:pt idx="122">
                  <c:v>53.985575551977803</c:v>
                </c:pt>
                <c:pt idx="123">
                  <c:v>55.084121733172495</c:v>
                </c:pt>
                <c:pt idx="124">
                  <c:v>56.191436454511098</c:v>
                </c:pt>
                <c:pt idx="125">
                  <c:v>57.303845424638894</c:v>
                </c:pt>
                <c:pt idx="126">
                  <c:v>58.421074236044596</c:v>
                </c:pt>
                <c:pt idx="127">
                  <c:v>59.542849718514198</c:v>
                </c:pt>
                <c:pt idx="128">
                  <c:v>60.668900167437599</c:v>
                </c:pt>
                <c:pt idx="129">
                  <c:v>61.798955563736399</c:v>
                </c:pt>
                <c:pt idx="130">
                  <c:v>62.932747785321496</c:v>
                </c:pt>
                <c:pt idx="131">
                  <c:v>64.070010810008483</c:v>
                </c:pt>
                <c:pt idx="132">
                  <c:v>65.210480909845813</c:v>
                </c:pt>
                <c:pt idx="133">
                  <c:v>65.210480909845813</c:v>
                </c:pt>
                <c:pt idx="134">
                  <c:v>66.353896836827573</c:v>
                </c:pt>
                <c:pt idx="135">
                  <c:v>67.499999999986514</c:v>
                </c:pt>
                <c:pt idx="136">
                  <c:v>68.648534633877503</c:v>
                </c:pt>
                <c:pt idx="137">
                  <c:v>69.799247958483079</c:v>
                </c:pt>
                <c:pt idx="138">
                  <c:v>70.951890330591183</c:v>
                </c:pt>
                <c:pt idx="139">
                  <c:v>72.106215386704889</c:v>
                </c:pt>
                <c:pt idx="140">
                  <c:v>73.261980177566286</c:v>
                </c:pt>
                <c:pt idx="141">
                  <c:v>74.418945294387314</c:v>
                </c:pt>
                <c:pt idx="142">
                  <c:v>75.576874986892989</c:v>
                </c:pt>
                <c:pt idx="143">
                  <c:v>76.735537273295179</c:v>
                </c:pt>
                <c:pt idx="144">
                  <c:v>77.89470404232928</c:v>
                </c:pt>
                <c:pt idx="145">
                  <c:v>79.054151147491083</c:v>
                </c:pt>
                <c:pt idx="146">
                  <c:v>80.213658493625303</c:v>
                </c:pt>
                <c:pt idx="147">
                  <c:v>81.373010116023963</c:v>
                </c:pt>
                <c:pt idx="148">
                  <c:v>82.531994252199098</c:v>
                </c:pt>
                <c:pt idx="149">
                  <c:v>83.690403406506292</c:v>
                </c:pt>
                <c:pt idx="150">
                  <c:v>84.848034407793889</c:v>
                </c:pt>
                <c:pt idx="151">
                  <c:v>86.004688460266706</c:v>
                </c:pt>
                <c:pt idx="152">
                  <c:v>87.160171187748986</c:v>
                </c:pt>
                <c:pt idx="153">
                  <c:v>88.314292671545815</c:v>
                </c:pt>
                <c:pt idx="154">
                  <c:v>89.466867482093605</c:v>
                </c:pt>
                <c:pt idx="155">
                  <c:v>90.617714704601681</c:v>
                </c:pt>
                <c:pt idx="156">
                  <c:v>91.766657958888501</c:v>
                </c:pt>
                <c:pt idx="157">
                  <c:v>92.913525413609506</c:v>
                </c:pt>
                <c:pt idx="158">
                  <c:v>94.058149795086692</c:v>
                </c:pt>
                <c:pt idx="159">
                  <c:v>95.20036839094</c:v>
                </c:pt>
                <c:pt idx="160">
                  <c:v>96.340023048724902</c:v>
                </c:pt>
                <c:pt idx="161">
                  <c:v>97.4769601697826</c:v>
                </c:pt>
                <c:pt idx="162">
                  <c:v>98.611030698502404</c:v>
                </c:pt>
                <c:pt idx="163">
                  <c:v>99.742090107197683</c:v>
                </c:pt>
                <c:pt idx="164">
                  <c:v>100.86999837679897</c:v>
                </c:pt>
                <c:pt idx="165">
                  <c:v>101.99461997355399</c:v>
                </c:pt>
                <c:pt idx="166">
                  <c:v>103.11582382194001</c:v>
                </c:pt>
                <c:pt idx="167">
                  <c:v>104.23348327396998</c:v>
                </c:pt>
                <c:pt idx="168">
                  <c:v>105.347476075093</c:v>
                </c:pt>
                <c:pt idx="169">
                  <c:v>106.457684326861</c:v>
                </c:pt>
                <c:pt idx="170">
                  <c:v>107.563994446565</c:v>
                </c:pt>
                <c:pt idx="171">
                  <c:v>108.66629712399599</c:v>
                </c:pt>
                <c:pt idx="172">
                  <c:v>109.76448727553</c:v>
                </c:pt>
                <c:pt idx="173">
                  <c:v>110.85846399568598</c:v>
                </c:pt>
                <c:pt idx="174">
                  <c:v>111.948130506346</c:v>
                </c:pt>
                <c:pt idx="175">
                  <c:v>113.03339410378199</c:v>
                </c:pt>
                <c:pt idx="176">
                  <c:v>114.11416610365798</c:v>
                </c:pt>
                <c:pt idx="177">
                  <c:v>115.190361784166</c:v>
                </c:pt>
                <c:pt idx="178">
                  <c:v>25.4</c:v>
                </c:pt>
                <c:pt idx="179">
                  <c:v>26.347957189015304</c:v>
                </c:pt>
                <c:pt idx="180">
                  <c:v>27.3082846987556</c:v>
                </c:pt>
                <c:pt idx="181">
                  <c:v>28.280600279917994</c:v>
                </c:pt>
                <c:pt idx="182">
                  <c:v>29.264511958710699</c:v>
                </c:pt>
                <c:pt idx="183">
                  <c:v>30.259619044689597</c:v>
                </c:pt>
                <c:pt idx="184">
                  <c:v>31.265513104993598</c:v>
                </c:pt>
                <c:pt idx="185">
                  <c:v>32.281778908945704</c:v>
                </c:pt>
                <c:pt idx="186">
                  <c:v>33.307995345478908</c:v>
                </c:pt>
                <c:pt idx="187">
                  <c:v>34.34373631480581</c:v>
                </c:pt>
                <c:pt idx="188">
                  <c:v>35.388571595019997</c:v>
                </c:pt>
                <c:pt idx="189">
                  <c:v>36.442067683823993</c:v>
                </c:pt>
                <c:pt idx="190">
                  <c:v>37.50378861524019</c:v>
                </c:pt>
                <c:pt idx="191">
                  <c:v>38.573296750953496</c:v>
                </c:pt>
                <c:pt idx="192">
                  <c:v>39.650153545802901</c:v>
                </c:pt>
                <c:pt idx="193">
                  <c:v>40.733920286881606</c:v>
                </c:pt>
                <c:pt idx="194">
                  <c:v>41.824158805687595</c:v>
                </c:pt>
                <c:pt idx="195">
                  <c:v>42.9204321627873</c:v>
                </c:pt>
                <c:pt idx="196">
                  <c:v>44.022305304499817</c:v>
                </c:pt>
                <c:pt idx="197">
                  <c:v>45.12934569116981</c:v>
                </c:pt>
                <c:pt idx="198">
                  <c:v>46.241123896672903</c:v>
                </c:pt>
                <c:pt idx="199">
                  <c:v>47.357214178877996</c:v>
                </c:pt>
                <c:pt idx="200">
                  <c:v>48.477195020878206</c:v>
                </c:pt>
                <c:pt idx="201">
                  <c:v>49.600649642891398</c:v>
                </c:pt>
                <c:pt idx="202">
                  <c:v>50.727166484819698</c:v>
                </c:pt>
                <c:pt idx="203">
                  <c:v>51.856339659543892</c:v>
                </c:pt>
                <c:pt idx="204">
                  <c:v>52.987769377116187</c:v>
                </c:pt>
                <c:pt idx="205">
                  <c:v>54.121062340093708</c:v>
                </c:pt>
                <c:pt idx="206">
                  <c:v>55.255832110333401</c:v>
                </c:pt>
                <c:pt idx="207">
                  <c:v>56.391699447642686</c:v>
                </c:pt>
                <c:pt idx="208">
                  <c:v>57.528292620747401</c:v>
                </c:pt>
                <c:pt idx="209">
                  <c:v>58.665247691099594</c:v>
                </c:pt>
                <c:pt idx="210">
                  <c:v>59.802208770107804</c:v>
                </c:pt>
                <c:pt idx="211">
                  <c:v>60.938828250423597</c:v>
                </c:pt>
                <c:pt idx="212">
                  <c:v>62.074767011960695</c:v>
                </c:pt>
                <c:pt idx="213">
                  <c:v>63.209694603372796</c:v>
                </c:pt>
                <c:pt idx="214">
                  <c:v>64.343289399740996</c:v>
                </c:pt>
                <c:pt idx="215">
                  <c:v>65.475238737263567</c:v>
                </c:pt>
                <c:pt idx="216">
                  <c:v>66.605239025758593</c:v>
                </c:pt>
                <c:pt idx="217">
                  <c:v>67.732995839816382</c:v>
                </c:pt>
                <c:pt idx="218">
                  <c:v>68.858223989451901</c:v>
                </c:pt>
                <c:pt idx="219">
                  <c:v>69.980647571123683</c:v>
                </c:pt>
                <c:pt idx="220">
                  <c:v>71.099999999991297</c:v>
                </c:pt>
                <c:pt idx="221">
                  <c:v>72.216024024289695</c:v>
                </c:pt>
                <c:pt idx="222">
                  <c:v>73.328471722699163</c:v>
                </c:pt>
                <c:pt idx="223">
                  <c:v>74.437104485589913</c:v>
                </c:pt>
                <c:pt idx="224">
                  <c:v>75.541692981011821</c:v>
                </c:pt>
                <c:pt idx="225">
                  <c:v>76.642017106295185</c:v>
                </c:pt>
                <c:pt idx="226">
                  <c:v>77.737865926118019</c:v>
                </c:pt>
                <c:pt idx="227">
                  <c:v>78.829037597877388</c:v>
                </c:pt>
                <c:pt idx="228">
                  <c:v>79.915339285197518</c:v>
                </c:pt>
                <c:pt idx="229">
                  <c:v>80.996587060381998</c:v>
                </c:pt>
                <c:pt idx="230">
                  <c:v>82.072605796601167</c:v>
                </c:pt>
                <c:pt idx="231">
                  <c:v>83.1432290505917</c:v>
                </c:pt>
                <c:pt idx="232">
                  <c:v>84.208298936614767</c:v>
                </c:pt>
                <c:pt idx="233">
                  <c:v>85.267665992406705</c:v>
                </c:pt>
                <c:pt idx="234">
                  <c:v>86.321189037827082</c:v>
                </c:pt>
                <c:pt idx="235">
                  <c:v>87.368735026885773</c:v>
                </c:pt>
                <c:pt idx="236">
                  <c:v>88.410178893811292</c:v>
                </c:pt>
                <c:pt idx="237">
                  <c:v>89.445403393790201</c:v>
                </c:pt>
                <c:pt idx="238">
                  <c:v>90.474298938989179</c:v>
                </c:pt>
                <c:pt idx="239">
                  <c:v>91.496763430443394</c:v>
                </c:pt>
                <c:pt idx="240">
                  <c:v>92.512702086365692</c:v>
                </c:pt>
                <c:pt idx="241">
                  <c:v>93.522027267415183</c:v>
                </c:pt>
                <c:pt idx="242">
                  <c:v>94.524658299426889</c:v>
                </c:pt>
                <c:pt idx="243">
                  <c:v>95.52052129408888</c:v>
                </c:pt>
                <c:pt idx="244">
                  <c:v>96.5095489680225</c:v>
                </c:pt>
                <c:pt idx="245">
                  <c:v>97.491680460699612</c:v>
                </c:pt>
                <c:pt idx="246">
                  <c:v>98.466861151605883</c:v>
                </c:pt>
                <c:pt idx="247">
                  <c:v>99.435042477034187</c:v>
                </c:pt>
                <c:pt idx="248">
                  <c:v>100.396181746873</c:v>
                </c:pt>
                <c:pt idx="249">
                  <c:v>101.350241961729</c:v>
                </c:pt>
                <c:pt idx="250">
                  <c:v>102.29719163069602</c:v>
                </c:pt>
                <c:pt idx="251">
                  <c:v>103.237004590081</c:v>
                </c:pt>
                <c:pt idx="252">
                  <c:v>104.16965982334402</c:v>
                </c:pt>
                <c:pt idx="253">
                  <c:v>105.09514128252398</c:v>
                </c:pt>
                <c:pt idx="254">
                  <c:v>106.013437711379</c:v>
                </c:pt>
                <c:pt idx="255">
                  <c:v>106.92454247045899</c:v>
                </c:pt>
                <c:pt idx="256">
                  <c:v>107.828453364316</c:v>
                </c:pt>
                <c:pt idx="257">
                  <c:v>108.72517247102499</c:v>
                </c:pt>
                <c:pt idx="258">
                  <c:v>109.614705974195</c:v>
                </c:pt>
                <c:pt idx="259">
                  <c:v>110.49706399760603</c:v>
                </c:pt>
                <c:pt idx="260">
                  <c:v>111.37226044261999</c:v>
                </c:pt>
                <c:pt idx="261">
                  <c:v>112.240312828477</c:v>
                </c:pt>
                <c:pt idx="262">
                  <c:v>113.10124213559097</c:v>
                </c:pt>
                <c:pt idx="263">
                  <c:v>113.955072651935</c:v>
                </c:pt>
                <c:pt idx="264">
                  <c:v>114.80183182259397</c:v>
                </c:pt>
                <c:pt idx="265">
                  <c:v>115.64155010256997</c:v>
                </c:pt>
              </c:numCache>
            </c:numRef>
          </c:xVal>
          <c:yVal>
            <c:numRef>
              <c:f>'profil JRP2010'!$C$2:$C$267</c:f>
              <c:numCache>
                <c:formatCode>General</c:formatCode>
                <c:ptCount val="266"/>
                <c:pt idx="92">
                  <c:v>0.9169683173671801</c:v>
                </c:pt>
                <c:pt idx="93">
                  <c:v>0.91877089484815211</c:v>
                </c:pt>
                <c:pt idx="94">
                  <c:v>0.9203673619384809</c:v>
                </c:pt>
                <c:pt idx="95">
                  <c:v>0.92176005081273793</c:v>
                </c:pt>
                <c:pt idx="96">
                  <c:v>0.92295129175965884</c:v>
                </c:pt>
                <c:pt idx="97">
                  <c:v>0.92394340755657822</c:v>
                </c:pt>
                <c:pt idx="98">
                  <c:v>0.92473870872828301</c:v>
                </c:pt>
                <c:pt idx="99">
                  <c:v>0.92533948956361201</c:v>
                </c:pt>
                <c:pt idx="100">
                  <c:v>0.9257480247821861</c:v>
                </c:pt>
                <c:pt idx="101">
                  <c:v>0.92596656675952593</c:v>
                </c:pt>
                <c:pt idx="102">
                  <c:v>0.92599734323224392</c:v>
                </c:pt>
                <c:pt idx="103">
                  <c:v>0.92584255541626292</c:v>
                </c:pt>
                <c:pt idx="104">
                  <c:v>0.92550437648055095</c:v>
                </c:pt>
                <c:pt idx="105">
                  <c:v>0.92498495032695893</c:v>
                </c:pt>
                <c:pt idx="106">
                  <c:v>0.92428639063364293</c:v>
                </c:pt>
                <c:pt idx="107">
                  <c:v>0.92341078012537892</c:v>
                </c:pt>
                <c:pt idx="108">
                  <c:v>0.92236017003912896</c:v>
                </c:pt>
                <c:pt idx="109">
                  <c:v>0.92113657975748986</c:v>
                </c:pt>
                <c:pt idx="110">
                  <c:v>0.91974199658631506</c:v>
                </c:pt>
                <c:pt idx="111">
                  <c:v>0.91817837565599403</c:v>
                </c:pt>
                <c:pt idx="112">
                  <c:v>0.91644763992859413</c:v>
                </c:pt>
                <c:pt idx="113">
                  <c:v>0.91455168029539702</c:v>
                </c:pt>
                <c:pt idx="114">
                  <c:v>0.91249235575139387</c:v>
                </c:pt>
                <c:pt idx="115">
                  <c:v>0.91027149363511306</c:v>
                </c:pt>
                <c:pt idx="116">
                  <c:v>0.90789088992357914</c:v>
                </c:pt>
                <c:pt idx="117">
                  <c:v>0.90535230957363388</c:v>
                </c:pt>
                <c:pt idx="118">
                  <c:v>0.90265748690189695</c:v>
                </c:pt>
                <c:pt idx="119">
                  <c:v>0.89980812599671589</c:v>
                </c:pt>
                <c:pt idx="120">
                  <c:v>0.896805901156283</c:v>
                </c:pt>
                <c:pt idx="121">
                  <c:v>0.89365245734787713</c:v>
                </c:pt>
                <c:pt idx="122">
                  <c:v>0.89034941068382822</c:v>
                </c:pt>
                <c:pt idx="123">
                  <c:v>0.88689834891040298</c:v>
                </c:pt>
                <c:pt idx="124">
                  <c:v>0.88330127888786791</c:v>
                </c:pt>
                <c:pt idx="125">
                  <c:v>0.87956884336504604</c:v>
                </c:pt>
                <c:pt idx="126">
                  <c:v>0.87570515035926011</c:v>
                </c:pt>
                <c:pt idx="127">
                  <c:v>0.87171431169329416</c:v>
                </c:pt>
                <c:pt idx="128">
                  <c:v>0.86760043783510621</c:v>
                </c:pt>
                <c:pt idx="129">
                  <c:v>0.86336763298164698</c:v>
                </c:pt>
                <c:pt idx="130">
                  <c:v>0.85901999038204901</c:v>
                </c:pt>
                <c:pt idx="131">
                  <c:v>0.85456158789527292</c:v>
                </c:pt>
                <c:pt idx="132">
                  <c:v>0.84999648377721193</c:v>
                </c:pt>
                <c:pt idx="133">
                  <c:v>0.84999648377721193</c:v>
                </c:pt>
                <c:pt idx="134">
                  <c:v>0.84532871269215615</c:v>
                </c:pt>
                <c:pt idx="135">
                  <c:v>0.84056228194338989</c:v>
                </c:pt>
                <c:pt idx="136">
                  <c:v>0.83570116791765592</c:v>
                </c:pt>
                <c:pt idx="137">
                  <c:v>0.83074931273810426</c:v>
                </c:pt>
                <c:pt idx="138">
                  <c:v>0.82571062112030502</c:v>
                </c:pt>
                <c:pt idx="139">
                  <c:v>0.82058895742583404</c:v>
                </c:pt>
                <c:pt idx="140">
                  <c:v>0.81538814290792883</c:v>
                </c:pt>
                <c:pt idx="141">
                  <c:v>0.81011195314362605</c:v>
                </c:pt>
                <c:pt idx="142">
                  <c:v>0.80476411564683403</c:v>
                </c:pt>
                <c:pt idx="143">
                  <c:v>0.79934830765675102</c:v>
                </c:pt>
                <c:pt idx="144">
                  <c:v>0.79386815409602096</c:v>
                </c:pt>
                <c:pt idx="145">
                  <c:v>0.7883272256930931</c:v>
                </c:pt>
                <c:pt idx="146">
                  <c:v>0.78272903726319332</c:v>
                </c:pt>
                <c:pt idx="147">
                  <c:v>0.77707704614240614</c:v>
                </c:pt>
                <c:pt idx="148">
                  <c:v>0.77137465076937406</c:v>
                </c:pt>
                <c:pt idx="149">
                  <c:v>0.76562518940917124</c:v>
                </c:pt>
                <c:pt idx="150">
                  <c:v>0.75983193901396295</c:v>
                </c:pt>
                <c:pt idx="151">
                  <c:v>0.75399811421513119</c:v>
                </c:pt>
                <c:pt idx="152">
                  <c:v>0.74812686644160309</c:v>
                </c:pt>
                <c:pt idx="153">
                  <c:v>0.74222128315919222</c:v>
                </c:pt>
                <c:pt idx="154">
                  <c:v>0.73628438722585099</c:v>
                </c:pt>
                <c:pt idx="155">
                  <c:v>0.73031913635782209</c:v>
                </c:pt>
                <c:pt idx="156">
                  <c:v>0.72432842270173003</c:v>
                </c:pt>
                <c:pt idx="157">
                  <c:v>0.71831507250781212</c:v>
                </c:pt>
                <c:pt idx="158">
                  <c:v>0.71228184589951304</c:v>
                </c:pt>
                <c:pt idx="159">
                  <c:v>0.70623143673482514</c:v>
                </c:pt>
                <c:pt idx="160">
                  <c:v>0.70016647255483411</c:v>
                </c:pt>
                <c:pt idx="161">
                  <c:v>0.6940895146150331</c:v>
                </c:pt>
                <c:pt idx="162">
                  <c:v>0.68800305799509309</c:v>
                </c:pt>
                <c:pt idx="163">
                  <c:v>0.68190953178289204</c:v>
                </c:pt>
                <c:pt idx="164">
                  <c:v>0.67581129932866613</c:v>
                </c:pt>
                <c:pt idx="165">
                  <c:v>0.66971065856534906</c:v>
                </c:pt>
                <c:pt idx="166">
                  <c:v>0.66360984239119436</c:v>
                </c:pt>
                <c:pt idx="167">
                  <c:v>0.65751101911094301</c:v>
                </c:pt>
                <c:pt idx="168">
                  <c:v>0.65141629293188708</c:v>
                </c:pt>
                <c:pt idx="169">
                  <c:v>0.64532770451130905</c:v>
                </c:pt>
                <c:pt idx="170">
                  <c:v>0.63924723155188823</c:v>
                </c:pt>
                <c:pt idx="171">
                  <c:v>0.63317678944177802</c:v>
                </c:pt>
                <c:pt idx="172">
                  <c:v>0.62711823193616101</c:v>
                </c:pt>
                <c:pt idx="173">
                  <c:v>0.62107335187723189</c:v>
                </c:pt>
                <c:pt idx="174">
                  <c:v>0.615043881949634</c:v>
                </c:pt>
                <c:pt idx="175">
                  <c:v>0.60903149546850122</c:v>
                </c:pt>
                <c:pt idx="176">
                  <c:v>0.60303780719738009</c:v>
                </c:pt>
                <c:pt idx="177">
                  <c:v>0.59706437419338698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392-44F4-8AAA-5B6DB1249482}"/>
            </c:ext>
          </c:extLst>
        </c:ser>
        <c:ser>
          <c:idx val="2"/>
          <c:order val="3"/>
          <c:tx>
            <c:strRef>
              <c:f>'profil JRP2010'!$D$1</c:f>
              <c:strCache>
                <c:ptCount val="1"/>
                <c:pt idx="0">
                  <c:v>Besoin MC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'profil JRP2010'!$A$2:$A$267</c:f>
              <c:numCache>
                <c:formatCode>General</c:formatCode>
                <c:ptCount val="266"/>
                <c:pt idx="0">
                  <c:v>25.4</c:v>
                </c:pt>
                <c:pt idx="1">
                  <c:v>26.228297304592395</c:v>
                </c:pt>
                <c:pt idx="2">
                  <c:v>27.067368844875499</c:v>
                </c:pt>
                <c:pt idx="3">
                  <c:v>27.916992775257199</c:v>
                </c:pt>
                <c:pt idx="4">
                  <c:v>28.776940567933991</c:v>
                </c:pt>
                <c:pt idx="5">
                  <c:v>29.646977431832905</c:v>
                </c:pt>
                <c:pt idx="6">
                  <c:v>30.5268627272259</c:v>
                </c:pt>
                <c:pt idx="7">
                  <c:v>31.416350376339295</c:v>
                </c:pt>
                <c:pt idx="8">
                  <c:v>32.315189270036491</c:v>
                </c:pt>
                <c:pt idx="9">
                  <c:v>33.223123670478408</c:v>
                </c:pt>
                <c:pt idx="10">
                  <c:v>34.1398936095379</c:v>
                </c:pt>
                <c:pt idx="11">
                  <c:v>35.065235282652203</c:v>
                </c:pt>
                <c:pt idx="12">
                  <c:v>35.998881437739193</c:v>
                </c:pt>
                <c:pt idx="13">
                  <c:v>36.940561758758896</c:v>
                </c:pt>
                <c:pt idx="14">
                  <c:v>37.890003243481601</c:v>
                </c:pt>
                <c:pt idx="15">
                  <c:v>38.846930575013694</c:v>
                </c:pt>
                <c:pt idx="16">
                  <c:v>39.811066486631184</c:v>
                </c:pt>
                <c:pt idx="17">
                  <c:v>40.782132119483109</c:v>
                </c:pt>
                <c:pt idx="18">
                  <c:v>41.759847372737489</c:v>
                </c:pt>
                <c:pt idx="19">
                  <c:v>42.743931245767698</c:v>
                </c:pt>
                <c:pt idx="20">
                  <c:v>43.734102171994699</c:v>
                </c:pt>
                <c:pt idx="21">
                  <c:v>44.730078344033309</c:v>
                </c:pt>
                <c:pt idx="22">
                  <c:v>45.731578029812901</c:v>
                </c:pt>
                <c:pt idx="23">
                  <c:v>46.738319879378409</c:v>
                </c:pt>
                <c:pt idx="24">
                  <c:v>47.750023222102499</c:v>
                </c:pt>
                <c:pt idx="25">
                  <c:v>48.766408354077505</c:v>
                </c:pt>
                <c:pt idx="26">
                  <c:v>49.787196815478708</c:v>
                </c:pt>
                <c:pt idx="27">
                  <c:v>50.812111657731094</c:v>
                </c:pt>
                <c:pt idx="28">
                  <c:v>51.84087770033279</c:v>
                </c:pt>
                <c:pt idx="29">
                  <c:v>52.873221777227485</c:v>
                </c:pt>
                <c:pt idx="30">
                  <c:v>53.908872972639699</c:v>
                </c:pt>
                <c:pt idx="31">
                  <c:v>54.947562846320203</c:v>
                </c:pt>
                <c:pt idx="32">
                  <c:v>55.989025648174106</c:v>
                </c:pt>
                <c:pt idx="33">
                  <c:v>57.032998522270908</c:v>
                </c:pt>
                <c:pt idx="34">
                  <c:v>58.079221700260291</c:v>
                </c:pt>
                <c:pt idx="35">
                  <c:v>59.127438684242691</c:v>
                </c:pt>
                <c:pt idx="36">
                  <c:v>60.177396419163394</c:v>
                </c:pt>
                <c:pt idx="37">
                  <c:v>61.228845454824302</c:v>
                </c:pt>
                <c:pt idx="38">
                  <c:v>62.281540097622894</c:v>
                </c:pt>
                <c:pt idx="39">
                  <c:v>63.335238552150805</c:v>
                </c:pt>
                <c:pt idx="40">
                  <c:v>64.389703052797685</c:v>
                </c:pt>
                <c:pt idx="41">
                  <c:v>65.444699985525133</c:v>
                </c:pt>
                <c:pt idx="42">
                  <c:v>66.499999999989214</c:v>
                </c:pt>
                <c:pt idx="43">
                  <c:v>67.555378112202163</c:v>
                </c:pt>
                <c:pt idx="44">
                  <c:v>68.610613797939095</c:v>
                </c:pt>
                <c:pt idx="45">
                  <c:v>69.665491077101265</c:v>
                </c:pt>
                <c:pt idx="46">
                  <c:v>70.719798589265096</c:v>
                </c:pt>
                <c:pt idx="47">
                  <c:v>71.773329660646212</c:v>
                </c:pt>
                <c:pt idx="48">
                  <c:v>72.825882362721458</c:v>
                </c:pt>
                <c:pt idx="49">
                  <c:v>73.877259562755782</c:v>
                </c:pt>
                <c:pt idx="50">
                  <c:v>74.92726896648638</c:v>
                </c:pt>
                <c:pt idx="51">
                  <c:v>75.97572315322229</c:v>
                </c:pt>
                <c:pt idx="52">
                  <c:v>77.022439603618579</c:v>
                </c:pt>
                <c:pt idx="53">
                  <c:v>78.067240720391297</c:v>
                </c:pt>
                <c:pt idx="54">
                  <c:v>79.109953842234589</c:v>
                </c:pt>
                <c:pt idx="55">
                  <c:v>80.150411251212105</c:v>
                </c:pt>
                <c:pt idx="56">
                  <c:v>81.188450173882273</c:v>
                </c:pt>
                <c:pt idx="57">
                  <c:v>82.223912776430765</c:v>
                </c:pt>
                <c:pt idx="58">
                  <c:v>83.256646154070893</c:v>
                </c:pt>
                <c:pt idx="59">
                  <c:v>84.28650231497619</c:v>
                </c:pt>
                <c:pt idx="60">
                  <c:v>85.313338159009277</c:v>
                </c:pt>
                <c:pt idx="61">
                  <c:v>86.337015451502694</c:v>
                </c:pt>
                <c:pt idx="62">
                  <c:v>87.357400792348599</c:v>
                </c:pt>
                <c:pt idx="63">
                  <c:v>88.374365580649183</c:v>
                </c:pt>
                <c:pt idx="64">
                  <c:v>89.387785975176001</c:v>
                </c:pt>
                <c:pt idx="65">
                  <c:v>90.397542850879589</c:v>
                </c:pt>
                <c:pt idx="66">
                  <c:v>91.403521751691301</c:v>
                </c:pt>
                <c:pt idx="67">
                  <c:v>92.405612839848501</c:v>
                </c:pt>
                <c:pt idx="68">
                  <c:v>93.403710841971403</c:v>
                </c:pt>
                <c:pt idx="69">
                  <c:v>94.397714992116704</c:v>
                </c:pt>
                <c:pt idx="70">
                  <c:v>95.387528972022679</c:v>
                </c:pt>
                <c:pt idx="71">
                  <c:v>96.373060848757987</c:v>
                </c:pt>
                <c:pt idx="72">
                  <c:v>97.354223009978512</c:v>
                </c:pt>
                <c:pt idx="73">
                  <c:v>98.330932096993678</c:v>
                </c:pt>
                <c:pt idx="74">
                  <c:v>99.303108935831688</c:v>
                </c:pt>
                <c:pt idx="75">
                  <c:v>100.27067846649199</c:v>
                </c:pt>
                <c:pt idx="76">
                  <c:v>101.23356967056802</c:v>
                </c:pt>
                <c:pt idx="77">
                  <c:v>102.191715497402</c:v>
                </c:pt>
                <c:pt idx="78">
                  <c:v>103.145052788961</c:v>
                </c:pt>
                <c:pt idx="79">
                  <c:v>104.09352220357198</c:v>
                </c:pt>
                <c:pt idx="80">
                  <c:v>105.03706813868399</c:v>
                </c:pt>
                <c:pt idx="81">
                  <c:v>105.97563865280299</c:v>
                </c:pt>
                <c:pt idx="82">
                  <c:v>106.909185386741</c:v>
                </c:pt>
                <c:pt idx="83">
                  <c:v>107.83766348431405</c:v>
                </c:pt>
                <c:pt idx="84">
                  <c:v>108.76103151261997</c:v>
                </c:pt>
                <c:pt idx="85">
                  <c:v>109.67925138202096</c:v>
                </c:pt>
                <c:pt idx="86">
                  <c:v>110.59228826594702</c:v>
                </c:pt>
                <c:pt idx="87">
                  <c:v>111.500110520631</c:v>
                </c:pt>
                <c:pt idx="88">
                  <c:v>112.40268960488299</c:v>
                </c:pt>
                <c:pt idx="89">
                  <c:v>113.30000000000901</c:v>
                </c:pt>
                <c:pt idx="90">
                  <c:v>114.192019129955</c:v>
                </c:pt>
                <c:pt idx="91">
                  <c:v>115.07872728178997</c:v>
                </c:pt>
                <c:pt idx="92">
                  <c:v>25.4</c:v>
                </c:pt>
                <c:pt idx="93">
                  <c:v>26.209756009690999</c:v>
                </c:pt>
                <c:pt idx="94">
                  <c:v>27.029881188310604</c:v>
                </c:pt>
                <c:pt idx="95">
                  <c:v>27.860314485439599</c:v>
                </c:pt>
                <c:pt idx="96">
                  <c:v>28.700996145951802</c:v>
                </c:pt>
                <c:pt idx="97">
                  <c:v>29.551867666577504</c:v>
                </c:pt>
                <c:pt idx="98">
                  <c:v>30.412871753974301</c:v>
                </c:pt>
                <c:pt idx="99">
                  <c:v>31.283952284330695</c:v>
                </c:pt>
                <c:pt idx="100">
                  <c:v>32.165054264500604</c:v>
                </c:pt>
                <c:pt idx="101">
                  <c:v>33.056123794651995</c:v>
                </c:pt>
                <c:pt idx="102">
                  <c:v>33.957108032398295</c:v>
                </c:pt>
                <c:pt idx="103">
                  <c:v>34.867955158374002</c:v>
                </c:pt>
                <c:pt idx="104">
                  <c:v>35.78861434321</c:v>
                </c:pt>
                <c:pt idx="105">
                  <c:v>36.719035715858411</c:v>
                </c:pt>
                <c:pt idx="106">
                  <c:v>37.659170333218</c:v>
                </c:pt>
                <c:pt idx="107">
                  <c:v>38.608970151006496</c:v>
                </c:pt>
                <c:pt idx="108">
                  <c:v>39.568387995828708</c:v>
                </c:pt>
                <c:pt idx="109">
                  <c:v>40.537377538387801</c:v>
                </c:pt>
                <c:pt idx="110">
                  <c:v>41.515893267790695</c:v>
                </c:pt>
                <c:pt idx="111">
                  <c:v>42.503890466897488</c:v>
                </c:pt>
                <c:pt idx="112">
                  <c:v>43.501325188666193</c:v>
                </c:pt>
                <c:pt idx="113">
                  <c:v>44.508154233448906</c:v>
                </c:pt>
                <c:pt idx="114">
                  <c:v>45.524335127194306</c:v>
                </c:pt>
                <c:pt idx="115">
                  <c:v>46.549826100512796</c:v>
                </c:pt>
                <c:pt idx="116">
                  <c:v>47.584586068566992</c:v>
                </c:pt>
                <c:pt idx="117">
                  <c:v>48.628574611745499</c:v>
                </c:pt>
                <c:pt idx="118">
                  <c:v>49.68175195708659</c:v>
                </c:pt>
                <c:pt idx="119">
                  <c:v>50.744078960413496</c:v>
                </c:pt>
                <c:pt idx="120">
                  <c:v>51.815517089151697</c:v>
                </c:pt>
                <c:pt idx="121">
                  <c:v>52.896028405792585</c:v>
                </c:pt>
                <c:pt idx="122">
                  <c:v>53.985575551977803</c:v>
                </c:pt>
                <c:pt idx="123">
                  <c:v>55.084121733172495</c:v>
                </c:pt>
                <c:pt idx="124">
                  <c:v>56.191436454511098</c:v>
                </c:pt>
                <c:pt idx="125">
                  <c:v>57.303845424638894</c:v>
                </c:pt>
                <c:pt idx="126">
                  <c:v>58.421074236044596</c:v>
                </c:pt>
                <c:pt idx="127">
                  <c:v>59.542849718514198</c:v>
                </c:pt>
                <c:pt idx="128">
                  <c:v>60.668900167437599</c:v>
                </c:pt>
                <c:pt idx="129">
                  <c:v>61.798955563736399</c:v>
                </c:pt>
                <c:pt idx="130">
                  <c:v>62.932747785321496</c:v>
                </c:pt>
                <c:pt idx="131">
                  <c:v>64.070010810008483</c:v>
                </c:pt>
                <c:pt idx="132">
                  <c:v>65.210480909845813</c:v>
                </c:pt>
                <c:pt idx="133">
                  <c:v>65.210480909845813</c:v>
                </c:pt>
                <c:pt idx="134">
                  <c:v>66.353896836827573</c:v>
                </c:pt>
                <c:pt idx="135">
                  <c:v>67.499999999986514</c:v>
                </c:pt>
                <c:pt idx="136">
                  <c:v>68.648534633877503</c:v>
                </c:pt>
                <c:pt idx="137">
                  <c:v>69.799247958483079</c:v>
                </c:pt>
                <c:pt idx="138">
                  <c:v>70.951890330591183</c:v>
                </c:pt>
                <c:pt idx="139">
                  <c:v>72.106215386704889</c:v>
                </c:pt>
                <c:pt idx="140">
                  <c:v>73.261980177566286</c:v>
                </c:pt>
                <c:pt idx="141">
                  <c:v>74.418945294387314</c:v>
                </c:pt>
                <c:pt idx="142">
                  <c:v>75.576874986892989</c:v>
                </c:pt>
                <c:pt idx="143">
                  <c:v>76.735537273295179</c:v>
                </c:pt>
                <c:pt idx="144">
                  <c:v>77.89470404232928</c:v>
                </c:pt>
                <c:pt idx="145">
                  <c:v>79.054151147491083</c:v>
                </c:pt>
                <c:pt idx="146">
                  <c:v>80.213658493625303</c:v>
                </c:pt>
                <c:pt idx="147">
                  <c:v>81.373010116023963</c:v>
                </c:pt>
                <c:pt idx="148">
                  <c:v>82.531994252199098</c:v>
                </c:pt>
                <c:pt idx="149">
                  <c:v>83.690403406506292</c:v>
                </c:pt>
                <c:pt idx="150">
                  <c:v>84.848034407793889</c:v>
                </c:pt>
                <c:pt idx="151">
                  <c:v>86.004688460266706</c:v>
                </c:pt>
                <c:pt idx="152">
                  <c:v>87.160171187748986</c:v>
                </c:pt>
                <c:pt idx="153">
                  <c:v>88.314292671545815</c:v>
                </c:pt>
                <c:pt idx="154">
                  <c:v>89.466867482093605</c:v>
                </c:pt>
                <c:pt idx="155">
                  <c:v>90.617714704601681</c:v>
                </c:pt>
                <c:pt idx="156">
                  <c:v>91.766657958888501</c:v>
                </c:pt>
                <c:pt idx="157">
                  <c:v>92.913525413609506</c:v>
                </c:pt>
                <c:pt idx="158">
                  <c:v>94.058149795086692</c:v>
                </c:pt>
                <c:pt idx="159">
                  <c:v>95.20036839094</c:v>
                </c:pt>
                <c:pt idx="160">
                  <c:v>96.340023048724902</c:v>
                </c:pt>
                <c:pt idx="161">
                  <c:v>97.4769601697826</c:v>
                </c:pt>
                <c:pt idx="162">
                  <c:v>98.611030698502404</c:v>
                </c:pt>
                <c:pt idx="163">
                  <c:v>99.742090107197683</c:v>
                </c:pt>
                <c:pt idx="164">
                  <c:v>100.86999837679897</c:v>
                </c:pt>
                <c:pt idx="165">
                  <c:v>101.99461997355399</c:v>
                </c:pt>
                <c:pt idx="166">
                  <c:v>103.11582382194001</c:v>
                </c:pt>
                <c:pt idx="167">
                  <c:v>104.23348327396998</c:v>
                </c:pt>
                <c:pt idx="168">
                  <c:v>105.347476075093</c:v>
                </c:pt>
                <c:pt idx="169">
                  <c:v>106.457684326861</c:v>
                </c:pt>
                <c:pt idx="170">
                  <c:v>107.563994446565</c:v>
                </c:pt>
                <c:pt idx="171">
                  <c:v>108.66629712399599</c:v>
                </c:pt>
                <c:pt idx="172">
                  <c:v>109.76448727553</c:v>
                </c:pt>
                <c:pt idx="173">
                  <c:v>110.85846399568598</c:v>
                </c:pt>
                <c:pt idx="174">
                  <c:v>111.948130506346</c:v>
                </c:pt>
                <c:pt idx="175">
                  <c:v>113.03339410378199</c:v>
                </c:pt>
                <c:pt idx="176">
                  <c:v>114.11416610365798</c:v>
                </c:pt>
                <c:pt idx="177">
                  <c:v>115.190361784166</c:v>
                </c:pt>
                <c:pt idx="178">
                  <c:v>25.4</c:v>
                </c:pt>
                <c:pt idx="179">
                  <c:v>26.347957189015304</c:v>
                </c:pt>
                <c:pt idx="180">
                  <c:v>27.3082846987556</c:v>
                </c:pt>
                <c:pt idx="181">
                  <c:v>28.280600279917994</c:v>
                </c:pt>
                <c:pt idx="182">
                  <c:v>29.264511958710699</c:v>
                </c:pt>
                <c:pt idx="183">
                  <c:v>30.259619044689597</c:v>
                </c:pt>
                <c:pt idx="184">
                  <c:v>31.265513104993598</c:v>
                </c:pt>
                <c:pt idx="185">
                  <c:v>32.281778908945704</c:v>
                </c:pt>
                <c:pt idx="186">
                  <c:v>33.307995345478908</c:v>
                </c:pt>
                <c:pt idx="187">
                  <c:v>34.34373631480581</c:v>
                </c:pt>
                <c:pt idx="188">
                  <c:v>35.388571595019997</c:v>
                </c:pt>
                <c:pt idx="189">
                  <c:v>36.442067683823993</c:v>
                </c:pt>
                <c:pt idx="190">
                  <c:v>37.50378861524019</c:v>
                </c:pt>
                <c:pt idx="191">
                  <c:v>38.573296750953496</c:v>
                </c:pt>
                <c:pt idx="192">
                  <c:v>39.650153545802901</c:v>
                </c:pt>
                <c:pt idx="193">
                  <c:v>40.733920286881606</c:v>
                </c:pt>
                <c:pt idx="194">
                  <c:v>41.824158805687595</c:v>
                </c:pt>
                <c:pt idx="195">
                  <c:v>42.9204321627873</c:v>
                </c:pt>
                <c:pt idx="196">
                  <c:v>44.022305304499817</c:v>
                </c:pt>
                <c:pt idx="197">
                  <c:v>45.12934569116981</c:v>
                </c:pt>
                <c:pt idx="198">
                  <c:v>46.241123896672903</c:v>
                </c:pt>
                <c:pt idx="199">
                  <c:v>47.357214178877996</c:v>
                </c:pt>
                <c:pt idx="200">
                  <c:v>48.477195020878206</c:v>
                </c:pt>
                <c:pt idx="201">
                  <c:v>49.600649642891398</c:v>
                </c:pt>
                <c:pt idx="202">
                  <c:v>50.727166484819698</c:v>
                </c:pt>
                <c:pt idx="203">
                  <c:v>51.856339659543892</c:v>
                </c:pt>
                <c:pt idx="204">
                  <c:v>52.987769377116187</c:v>
                </c:pt>
                <c:pt idx="205">
                  <c:v>54.121062340093708</c:v>
                </c:pt>
                <c:pt idx="206">
                  <c:v>55.255832110333401</c:v>
                </c:pt>
                <c:pt idx="207">
                  <c:v>56.391699447642686</c:v>
                </c:pt>
                <c:pt idx="208">
                  <c:v>57.528292620747401</c:v>
                </c:pt>
                <c:pt idx="209">
                  <c:v>58.665247691099594</c:v>
                </c:pt>
                <c:pt idx="210">
                  <c:v>59.802208770107804</c:v>
                </c:pt>
                <c:pt idx="211">
                  <c:v>60.938828250423597</c:v>
                </c:pt>
                <c:pt idx="212">
                  <c:v>62.074767011960695</c:v>
                </c:pt>
                <c:pt idx="213">
                  <c:v>63.209694603372796</c:v>
                </c:pt>
                <c:pt idx="214">
                  <c:v>64.343289399740996</c:v>
                </c:pt>
                <c:pt idx="215">
                  <c:v>65.475238737263567</c:v>
                </c:pt>
                <c:pt idx="216">
                  <c:v>66.605239025758593</c:v>
                </c:pt>
                <c:pt idx="217">
                  <c:v>67.732995839816382</c:v>
                </c:pt>
                <c:pt idx="218">
                  <c:v>68.858223989451901</c:v>
                </c:pt>
                <c:pt idx="219">
                  <c:v>69.980647571123683</c:v>
                </c:pt>
                <c:pt idx="220">
                  <c:v>71.099999999991297</c:v>
                </c:pt>
                <c:pt idx="221">
                  <c:v>72.216024024289695</c:v>
                </c:pt>
                <c:pt idx="222">
                  <c:v>73.328471722699163</c:v>
                </c:pt>
                <c:pt idx="223">
                  <c:v>74.437104485589913</c:v>
                </c:pt>
                <c:pt idx="224">
                  <c:v>75.541692981011821</c:v>
                </c:pt>
                <c:pt idx="225">
                  <c:v>76.642017106295185</c:v>
                </c:pt>
                <c:pt idx="226">
                  <c:v>77.737865926118019</c:v>
                </c:pt>
                <c:pt idx="227">
                  <c:v>78.829037597877388</c:v>
                </c:pt>
                <c:pt idx="228">
                  <c:v>79.915339285197518</c:v>
                </c:pt>
                <c:pt idx="229">
                  <c:v>80.996587060381998</c:v>
                </c:pt>
                <c:pt idx="230">
                  <c:v>82.072605796601167</c:v>
                </c:pt>
                <c:pt idx="231">
                  <c:v>83.1432290505917</c:v>
                </c:pt>
                <c:pt idx="232">
                  <c:v>84.208298936614767</c:v>
                </c:pt>
                <c:pt idx="233">
                  <c:v>85.267665992406705</c:v>
                </c:pt>
                <c:pt idx="234">
                  <c:v>86.321189037827082</c:v>
                </c:pt>
                <c:pt idx="235">
                  <c:v>87.368735026885773</c:v>
                </c:pt>
                <c:pt idx="236">
                  <c:v>88.410178893811292</c:v>
                </c:pt>
                <c:pt idx="237">
                  <c:v>89.445403393790201</c:v>
                </c:pt>
                <c:pt idx="238">
                  <c:v>90.474298938989179</c:v>
                </c:pt>
                <c:pt idx="239">
                  <c:v>91.496763430443394</c:v>
                </c:pt>
                <c:pt idx="240">
                  <c:v>92.512702086365692</c:v>
                </c:pt>
                <c:pt idx="241">
                  <c:v>93.522027267415183</c:v>
                </c:pt>
                <c:pt idx="242">
                  <c:v>94.524658299426889</c:v>
                </c:pt>
                <c:pt idx="243">
                  <c:v>95.52052129408888</c:v>
                </c:pt>
                <c:pt idx="244">
                  <c:v>96.5095489680225</c:v>
                </c:pt>
                <c:pt idx="245">
                  <c:v>97.491680460699612</c:v>
                </c:pt>
                <c:pt idx="246">
                  <c:v>98.466861151605883</c:v>
                </c:pt>
                <c:pt idx="247">
                  <c:v>99.435042477034187</c:v>
                </c:pt>
                <c:pt idx="248">
                  <c:v>100.396181746873</c:v>
                </c:pt>
                <c:pt idx="249">
                  <c:v>101.350241961729</c:v>
                </c:pt>
                <c:pt idx="250">
                  <c:v>102.29719163069602</c:v>
                </c:pt>
                <c:pt idx="251">
                  <c:v>103.237004590081</c:v>
                </c:pt>
                <c:pt idx="252">
                  <c:v>104.16965982334402</c:v>
                </c:pt>
                <c:pt idx="253">
                  <c:v>105.09514128252398</c:v>
                </c:pt>
                <c:pt idx="254">
                  <c:v>106.013437711379</c:v>
                </c:pt>
                <c:pt idx="255">
                  <c:v>106.92454247045899</c:v>
                </c:pt>
                <c:pt idx="256">
                  <c:v>107.828453364316</c:v>
                </c:pt>
                <c:pt idx="257">
                  <c:v>108.72517247102499</c:v>
                </c:pt>
                <c:pt idx="258">
                  <c:v>109.614705974195</c:v>
                </c:pt>
                <c:pt idx="259">
                  <c:v>110.49706399760603</c:v>
                </c:pt>
                <c:pt idx="260">
                  <c:v>111.37226044261999</c:v>
                </c:pt>
                <c:pt idx="261">
                  <c:v>112.240312828477</c:v>
                </c:pt>
                <c:pt idx="262">
                  <c:v>113.10124213559097</c:v>
                </c:pt>
                <c:pt idx="263">
                  <c:v>113.955072651935</c:v>
                </c:pt>
                <c:pt idx="264">
                  <c:v>114.80183182259397</c:v>
                </c:pt>
                <c:pt idx="265">
                  <c:v>115.64155010256997</c:v>
                </c:pt>
              </c:numCache>
            </c:numRef>
          </c:xVal>
          <c:yVal>
            <c:numRef>
              <c:f>'profil JRP2010'!$D$2:$D$267</c:f>
              <c:numCache>
                <c:formatCode>General</c:formatCode>
                <c:ptCount val="266"/>
                <c:pt idx="178">
                  <c:v>0.83251580287842208</c:v>
                </c:pt>
                <c:pt idx="179">
                  <c:v>0.83418098067248903</c:v>
                </c:pt>
                <c:pt idx="180">
                  <c:v>0.83553893526417711</c:v>
                </c:pt>
                <c:pt idx="181">
                  <c:v>0.83659009353374114</c:v>
                </c:pt>
                <c:pt idx="182">
                  <c:v>0.83733560747646707</c:v>
                </c:pt>
                <c:pt idx="183">
                  <c:v>0.8377772998761821</c:v>
                </c:pt>
                <c:pt idx="184">
                  <c:v>0.83791761371777407</c:v>
                </c:pt>
                <c:pt idx="185">
                  <c:v>0.8377595648162629</c:v>
                </c:pt>
                <c:pt idx="186">
                  <c:v>0.83730669725413709</c:v>
                </c:pt>
                <c:pt idx="187">
                  <c:v>0.83656304130561387</c:v>
                </c:pt>
                <c:pt idx="188">
                  <c:v>0.83553307359325002</c:v>
                </c:pt>
                <c:pt idx="189">
                  <c:v>0.83422167927388025</c:v>
                </c:pt>
                <c:pt idx="190">
                  <c:v>0.83263411609086413</c:v>
                </c:pt>
                <c:pt idx="191">
                  <c:v>0.83077598016079113</c:v>
                </c:pt>
                <c:pt idx="192">
                  <c:v>0.82865317338699507</c:v>
                </c:pt>
                <c:pt idx="193">
                  <c:v>0.82627187241122013</c:v>
                </c:pt>
                <c:pt idx="194">
                  <c:v>0.82363849902946407</c:v>
                </c:pt>
                <c:pt idx="195">
                  <c:v>0.8207596920094733</c:v>
                </c:pt>
                <c:pt idx="196">
                  <c:v>0.81764228025618713</c:v>
                </c:pt>
                <c:pt idx="197">
                  <c:v>0.81429325727826507</c:v>
                </c:pt>
                <c:pt idx="198">
                  <c:v>0.81071975691389919</c:v>
                </c:pt>
                <c:pt idx="199">
                  <c:v>0.80692903027809726</c:v>
                </c:pt>
                <c:pt idx="200">
                  <c:v>0.80292842389644403</c:v>
                </c:pt>
                <c:pt idx="201">
                  <c:v>0.79872535899242103</c:v>
                </c:pt>
                <c:pt idx="202">
                  <c:v>0.79432731189688599</c:v>
                </c:pt>
                <c:pt idx="203">
                  <c:v>0.78974179554928414</c:v>
                </c:pt>
                <c:pt idx="204">
                  <c:v>0.78497634206080102</c:v>
                </c:pt>
                <c:pt idx="205">
                  <c:v>0.78003848631006201</c:v>
                </c:pt>
                <c:pt idx="206">
                  <c:v>0.77493575054213415</c:v>
                </c:pt>
                <c:pt idx="207">
                  <c:v>0.76967562994166905</c:v>
                </c:pt>
                <c:pt idx="208">
                  <c:v>0.76426557915094684</c:v>
                </c:pt>
                <c:pt idx="209">
                  <c:v>0.75871299970350603</c:v>
                </c:pt>
                <c:pt idx="210">
                  <c:v>0.75302522834393815</c:v>
                </c:pt>
                <c:pt idx="211">
                  <c:v>0.74720952620430214</c:v>
                </c:pt>
                <c:pt idx="212">
                  <c:v>0.74127306880753596</c:v>
                </c:pt>
                <c:pt idx="213">
                  <c:v>0.73522293686817719</c:v>
                </c:pt>
                <c:pt idx="214">
                  <c:v>0.72906610786070791</c:v>
                </c:pt>
                <c:pt idx="215">
                  <c:v>0.72280944832587124</c:v>
                </c:pt>
                <c:pt idx="216">
                  <c:v>0.71645970688539795</c:v>
                </c:pt>
                <c:pt idx="217">
                  <c:v>0.71002350793574998</c:v>
                </c:pt>
                <c:pt idx="218">
                  <c:v>0.70350734599167686</c:v>
                </c:pt>
                <c:pt idx="219">
                  <c:v>0.69691758065067599</c:v>
                </c:pt>
                <c:pt idx="220">
                  <c:v>0.69026043214975608</c:v>
                </c:pt>
                <c:pt idx="221">
                  <c:v>0.68354197748628009</c:v>
                </c:pt>
                <c:pt idx="222">
                  <c:v>0.67676814707512112</c:v>
                </c:pt>
                <c:pt idx="223">
                  <c:v>0.66994472191482013</c:v>
                </c:pt>
                <c:pt idx="224">
                  <c:v>0.66307733123595303</c:v>
                </c:pt>
                <c:pt idx="225">
                  <c:v>0.65617145060552517</c:v>
                </c:pt>
                <c:pt idx="226">
                  <c:v>0.64923240046174702</c:v>
                </c:pt>
                <c:pt idx="227">
                  <c:v>0.64226534505423893</c:v>
                </c:pt>
                <c:pt idx="228">
                  <c:v>0.63527529176534603</c:v>
                </c:pt>
                <c:pt idx="229">
                  <c:v>0.62826709078891696</c:v>
                </c:pt>
                <c:pt idx="230">
                  <c:v>0.62124543514366315</c:v>
                </c:pt>
                <c:pt idx="231">
                  <c:v>0.61421486099887512</c:v>
                </c:pt>
                <c:pt idx="232">
                  <c:v>0.60717974829106003</c:v>
                </c:pt>
                <c:pt idx="233">
                  <c:v>0.60014432161078812</c:v>
                </c:pt>
                <c:pt idx="234">
                  <c:v>0.59311265133979896</c:v>
                </c:pt>
                <c:pt idx="235">
                  <c:v>0.58608865501918395</c:v>
                </c:pt>
                <c:pt idx="236">
                  <c:v>0.57907609893020384</c:v>
                </c:pt>
                <c:pt idx="237">
                  <c:v>0.57207859987007703</c:v>
                </c:pt>
                <c:pt idx="238">
                  <c:v>0.56509962710582218</c:v>
                </c:pt>
                <c:pt idx="239">
                  <c:v>0.55814250448997504</c:v>
                </c:pt>
                <c:pt idx="240">
                  <c:v>0.55121041272276294</c:v>
                </c:pt>
                <c:pt idx="241">
                  <c:v>0.5443063917460168</c:v>
                </c:pt>
                <c:pt idx="242">
                  <c:v>0.53743334325485193</c:v>
                </c:pt>
                <c:pt idx="243">
                  <c:v>0.53059403331382216</c:v>
                </c:pt>
                <c:pt idx="244">
                  <c:v>0.52379109506496102</c:v>
                </c:pt>
                <c:pt idx="245">
                  <c:v>0.5170270315157901</c:v>
                </c:pt>
                <c:pt idx="246">
                  <c:v>0.51030421839601303</c:v>
                </c:pt>
                <c:pt idx="247">
                  <c:v>0.50362490707229801</c:v>
                </c:pt>
                <c:pt idx="248">
                  <c:v>0.49699122751110503</c:v>
                </c:pt>
                <c:pt idx="249">
                  <c:v>0.49040519128018306</c:v>
                </c:pt>
                <c:pt idx="250">
                  <c:v>0.48386869457989212</c:v>
                </c:pt>
                <c:pt idx="251">
                  <c:v>0.47738352129609307</c:v>
                </c:pt>
                <c:pt idx="252">
                  <c:v>0.470951346066877</c:v>
                </c:pt>
                <c:pt idx="253">
                  <c:v>0.46457373735595503</c:v>
                </c:pt>
                <c:pt idx="254">
                  <c:v>0.45825216052597501</c:v>
                </c:pt>
                <c:pt idx="255">
                  <c:v>0.45198798090557807</c:v>
                </c:pt>
                <c:pt idx="256">
                  <c:v>0.44578246684442507</c:v>
                </c:pt>
                <c:pt idx="257">
                  <c:v>0.43963679275087908</c:v>
                </c:pt>
                <c:pt idx="258">
                  <c:v>0.43355204210745607</c:v>
                </c:pt>
                <c:pt idx="259">
                  <c:v>0.42752921045954806</c:v>
                </c:pt>
                <c:pt idx="260">
                  <c:v>0.42156920837332501</c:v>
                </c:pt>
                <c:pt idx="261">
                  <c:v>0.41567286435905609</c:v>
                </c:pt>
                <c:pt idx="262">
                  <c:v>0.40984092775647007</c:v>
                </c:pt>
                <c:pt idx="263">
                  <c:v>0.40407407157909714</c:v>
                </c:pt>
                <c:pt idx="264">
                  <c:v>0.39837289531481523</c:v>
                </c:pt>
                <c:pt idx="265">
                  <c:v>0.39273792768016302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392-44F4-8AAA-5B6DB1249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602816"/>
        <c:axId val="165705600"/>
      </c:scatterChart>
      <c:valAx>
        <c:axId val="165602816"/>
        <c:scaling>
          <c:orientation val="minMax"/>
          <c:max val="11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Body weight, kg</a:t>
                </a:r>
              </a:p>
            </c:rich>
          </c:tx>
          <c:layout>
            <c:manualLayout>
              <c:xMode val="edge"/>
              <c:yMode val="edge"/>
              <c:x val="0.30571061186159076"/>
              <c:y val="0.912203098506491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5705600"/>
        <c:crosses val="autoZero"/>
        <c:crossBetween val="midCat"/>
        <c:majorUnit val="20"/>
      </c:valAx>
      <c:valAx>
        <c:axId val="165705600"/>
        <c:scaling>
          <c:orientation val="minMax"/>
          <c:min val="0.3000000000000001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56028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3ECDC1-EDF1-4AFC-A2D1-F3CDC2C7E5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BAC4B-7279-4E25-A284-0BE6F5B9A6DD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3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BCE42-2301-5841-B6C8-E4ADB7B92D7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69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D4362-A9F2-49A4-A609-2DCC5D7A754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2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E5F9-F308-4329-B24D-7834B3401E2A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448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E5F9-F308-4329-B24D-7834B3401E2A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244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E5F9-F308-4329-B24D-7834B3401E2A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73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E5F9-F308-4329-B24D-7834B3401E2A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873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E5F9-F308-4329-B24D-7834B3401E2A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93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9317" y="2320925"/>
            <a:ext cx="99060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39900" y="5594354"/>
            <a:ext cx="9906000" cy="511175"/>
          </a:xfrm>
        </p:spPr>
        <p:txBody>
          <a:bodyPr/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de-DE" noProof="0" dirty="0"/>
              <a:t>Datum</a:t>
            </a:r>
            <a:endParaRPr lang="en-GB" noProof="0" dirty="0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6081600" y="381600"/>
            <a:ext cx="4775200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/>
              <a:t>Eidgenössisches Departement für Wirtschaft,</a:t>
            </a:r>
            <a:br>
              <a:rPr lang="de-CH" sz="800" dirty="0"/>
            </a:br>
            <a:r>
              <a:rPr lang="de-CH" sz="800" dirty="0"/>
              <a:t>Bildung und Forschung WBF  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b="1" dirty="0" err="1"/>
              <a:t>Agroscope</a:t>
            </a:r>
            <a:endParaRPr lang="de-CH" sz="800" b="1" dirty="0"/>
          </a:p>
        </p:txBody>
      </p:sp>
      <p:sp>
        <p:nvSpPr>
          <p:cNvPr id="8" name="Text Box 53"/>
          <p:cNvSpPr txBox="1">
            <a:spLocks noChangeArrowheads="1"/>
          </p:cNvSpPr>
          <p:nvPr userDrawn="1"/>
        </p:nvSpPr>
        <p:spPr bwMode="auto">
          <a:xfrm>
            <a:off x="1742400" y="6218242"/>
            <a:ext cx="587760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900" dirty="0"/>
              <a:t>www.agroscope.ch I </a:t>
            </a:r>
            <a:r>
              <a:rPr lang="fr-FR" sz="900" dirty="0" err="1">
                <a:effectLst/>
              </a:rPr>
              <a:t>gutes</a:t>
            </a:r>
            <a:r>
              <a:rPr lang="fr-FR" sz="900" baseline="0" dirty="0">
                <a:effectLst/>
              </a:rPr>
              <a:t> Essen, </a:t>
            </a:r>
            <a:r>
              <a:rPr lang="fr-FR" sz="900" baseline="0" dirty="0" err="1">
                <a:effectLst/>
              </a:rPr>
              <a:t>gesunde</a:t>
            </a:r>
            <a:r>
              <a:rPr lang="fr-FR" sz="900" baseline="0" dirty="0">
                <a:effectLst/>
              </a:rPr>
              <a:t> </a:t>
            </a:r>
            <a:r>
              <a:rPr lang="fr-FR" sz="900" baseline="0" dirty="0" err="1">
                <a:effectLst/>
              </a:rPr>
              <a:t>Umwelt</a:t>
            </a:r>
            <a:endParaRPr lang="fr-FR" sz="900" dirty="0">
              <a:effectLst/>
            </a:endParaRPr>
          </a:p>
          <a:p>
            <a:pPr>
              <a:spcBef>
                <a:spcPct val="50000"/>
              </a:spcBef>
            </a:pPr>
            <a:endParaRPr lang="de-CH" sz="900" dirty="0"/>
          </a:p>
        </p:txBody>
      </p:sp>
      <p:pic>
        <p:nvPicPr>
          <p:cNvPr id="9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8160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rotbalken_Agroscope_PPT_S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3622" y="1955801"/>
            <a:ext cx="11017245" cy="3183467"/>
          </a:xfrm>
          <a:ln>
            <a:noFill/>
          </a:ln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8" name="Connecteur droit 7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er 10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2" name="Triangle rectangle 11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3" name="Ellipse 12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5" name="Image 14" descr="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6200000">
            <a:off x="9362051" y="3418449"/>
            <a:ext cx="3183466" cy="12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6" name="Connecteur droit 5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grpSp>
        <p:nvGrpSpPr>
          <p:cNvPr id="8" name="Grouper 11"/>
          <p:cNvGrpSpPr>
            <a:grpSpLocks/>
          </p:cNvGrpSpPr>
          <p:nvPr/>
        </p:nvGrpSpPr>
        <p:grpSpPr bwMode="auto">
          <a:xfrm>
            <a:off x="8204200" y="6486525"/>
            <a:ext cx="3386667" cy="217488"/>
            <a:chOff x="5886450" y="6486525"/>
            <a:chExt cx="2540000" cy="216962"/>
          </a:xfrm>
        </p:grpSpPr>
        <p:sp>
          <p:nvSpPr>
            <p:cNvPr id="9" name="Rectangle 8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0" name="Triangle rectangle 9"/>
            <p:cNvSpPr/>
            <p:nvPr userDrawn="1"/>
          </p:nvSpPr>
          <p:spPr>
            <a:xfrm rot="16200000">
              <a:off x="5886711" y="6486264"/>
              <a:ext cx="215378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11" name="Ellipse 10"/>
          <p:cNvSpPr/>
          <p:nvPr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 flipH="1">
            <a:off x="1" y="6484939"/>
            <a:ext cx="4559300" cy="217487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ECBACC-8D20-F045-AF30-07314AC5ECE0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500" y="6484939"/>
            <a:ext cx="386080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15900"/>
          </a:xfrm>
        </p:spPr>
        <p:txBody>
          <a:bodyPr/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8" name="Connecteur droit 17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ouper 11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21" name="Rectangle 20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22" name="Triangle rectangle 21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23" name="Ellipse 22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4" name="Rectangle 23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5955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8" name="Connecteur droit 7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grpSp>
        <p:nvGrpSpPr>
          <p:cNvPr id="10" name="Grouper 13"/>
          <p:cNvGrpSpPr>
            <a:grpSpLocks/>
          </p:cNvGrpSpPr>
          <p:nvPr/>
        </p:nvGrpSpPr>
        <p:grpSpPr bwMode="auto">
          <a:xfrm>
            <a:off x="8204200" y="6486525"/>
            <a:ext cx="3386667" cy="217488"/>
            <a:chOff x="5886450" y="6486525"/>
            <a:chExt cx="2540000" cy="21696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2" name="Triangle rectangle 11"/>
            <p:cNvSpPr/>
            <p:nvPr userDrawn="1"/>
          </p:nvSpPr>
          <p:spPr>
            <a:xfrm rot="16200000">
              <a:off x="5886711" y="6486264"/>
              <a:ext cx="215378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13" name="Ellipse 12"/>
          <p:cNvSpPr/>
          <p:nvPr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 flipH="1">
            <a:off x="1" y="6484939"/>
            <a:ext cx="4559300" cy="217487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667F34-0DBD-104A-8BBE-1A21EC4CEED0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500" y="6484939"/>
            <a:ext cx="386080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15900"/>
          </a:xfrm>
        </p:spPr>
        <p:txBody>
          <a:bodyPr/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20" name="Connecteur droit 19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er 13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23" name="Rectangle 22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24" name="Triangle rectangle 23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25" name="Ellipse 24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6" name="Rectangle 25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3916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4" name="Connecteur droit 3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7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cxnSp>
        <p:nvCxnSpPr>
          <p:cNvPr id="8" name="Connecteur droit 7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er 8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3" name="Triangle rectangle 12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4" name="Ellipse 13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5070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7"/>
          <p:cNvGrpSpPr>
            <a:grpSpLocks/>
          </p:cNvGrpSpPr>
          <p:nvPr/>
        </p:nvGrpSpPr>
        <p:grpSpPr bwMode="auto">
          <a:xfrm>
            <a:off x="8204200" y="6486525"/>
            <a:ext cx="3386667" cy="217488"/>
            <a:chOff x="5886450" y="6486525"/>
            <a:chExt cx="2540000" cy="216962"/>
          </a:xfrm>
        </p:grpSpPr>
        <p:sp>
          <p:nvSpPr>
            <p:cNvPr id="6" name="Rectangle 5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Triangle rectangle 6"/>
            <p:cNvSpPr/>
            <p:nvPr userDrawn="1"/>
          </p:nvSpPr>
          <p:spPr>
            <a:xfrm rot="16200000">
              <a:off x="5886711" y="6486264"/>
              <a:ext cx="215378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8" name="Ellipse 7"/>
          <p:cNvSpPr/>
          <p:nvPr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 flipH="1">
            <a:off x="1" y="6484939"/>
            <a:ext cx="4559300" cy="217487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10" name="Rectangle 9"/>
          <p:cNvSpPr/>
          <p:nvPr/>
        </p:nvSpPr>
        <p:spPr>
          <a:xfrm>
            <a:off x="609601" y="273050"/>
            <a:ext cx="4011084" cy="11049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3620" y="274638"/>
            <a:ext cx="4047065" cy="1103312"/>
          </a:xfrm>
          <a:noFill/>
        </p:spPr>
        <p:txBody>
          <a:bodyPr>
            <a:normAutofit/>
          </a:bodyPr>
          <a:lstStyle>
            <a:lvl1pPr marL="0" algn="l">
              <a:buSzPct val="110000"/>
              <a:buFont typeface="Lucida Grande"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8619067" y="6486525"/>
            <a:ext cx="2692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E15B98-ED77-0C40-BFA6-9E81E3726099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571500" y="6484939"/>
            <a:ext cx="386080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grpSp>
        <p:nvGrpSpPr>
          <p:cNvPr id="14" name="Grouper 7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6" name="Triangle rectangle 15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8" name="Ellipse 17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9" name="Rectangle 18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9601" y="273050"/>
            <a:ext cx="4011084" cy="11049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898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7"/>
          <p:cNvGrpSpPr>
            <a:grpSpLocks/>
          </p:cNvGrpSpPr>
          <p:nvPr/>
        </p:nvGrpSpPr>
        <p:grpSpPr bwMode="auto">
          <a:xfrm>
            <a:off x="8204200" y="6486525"/>
            <a:ext cx="3386667" cy="217488"/>
            <a:chOff x="5886450" y="6486525"/>
            <a:chExt cx="2540000" cy="216962"/>
          </a:xfrm>
        </p:grpSpPr>
        <p:sp>
          <p:nvSpPr>
            <p:cNvPr id="6" name="Rectangle 5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Triangle rectangle 6"/>
            <p:cNvSpPr/>
            <p:nvPr userDrawn="1"/>
          </p:nvSpPr>
          <p:spPr>
            <a:xfrm rot="16200000">
              <a:off x="5886711" y="6486264"/>
              <a:ext cx="215378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8" name="Ellipse 7"/>
          <p:cNvSpPr/>
          <p:nvPr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 flipH="1">
            <a:off x="1" y="6484939"/>
            <a:ext cx="4559300" cy="217487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3" name="Espace réservé du titre 1"/>
          <p:cNvSpPr txBox="1">
            <a:spLocks/>
          </p:cNvSpPr>
          <p:nvPr/>
        </p:nvSpPr>
        <p:spPr>
          <a:xfrm>
            <a:off x="609600" y="274638"/>
            <a:ext cx="109728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>
                <a:solidFill>
                  <a:schemeClr val="bg1"/>
                </a:solidFill>
                <a:latin typeface="Arial" charset="0"/>
                <a:cs typeface="Arial" pitchFamily="34" charset="0"/>
              </a:rPr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1177137"/>
            <a:ext cx="7315200" cy="37877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2022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619067" y="6486525"/>
            <a:ext cx="2692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FE1C48-AB37-8F44-9095-84DF2ECB0B19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571500" y="6484939"/>
            <a:ext cx="386080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grpSp>
        <p:nvGrpSpPr>
          <p:cNvPr id="17" name="Grouper 7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9" name="Triangle rectangle 18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20" name="Ellipse 19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23" name="Connecteur droit 22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Espace réservé du titre 1"/>
          <p:cNvSpPr txBox="1">
            <a:spLocks/>
          </p:cNvSpPr>
          <p:nvPr userDrawn="1"/>
        </p:nvSpPr>
        <p:spPr>
          <a:xfrm>
            <a:off x="609600" y="274639"/>
            <a:ext cx="10972800" cy="665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22680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7"/>
          <p:cNvGrpSpPr>
            <a:grpSpLocks/>
          </p:cNvGrpSpPr>
          <p:nvPr/>
        </p:nvGrpSpPr>
        <p:grpSpPr bwMode="auto">
          <a:xfrm>
            <a:off x="8204200" y="6486525"/>
            <a:ext cx="3386667" cy="217488"/>
            <a:chOff x="5886450" y="6486525"/>
            <a:chExt cx="2540000" cy="216962"/>
          </a:xfrm>
        </p:grpSpPr>
        <p:sp>
          <p:nvSpPr>
            <p:cNvPr id="6" name="Rectangle 5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Triangle rectangle 6"/>
            <p:cNvSpPr/>
            <p:nvPr userDrawn="1"/>
          </p:nvSpPr>
          <p:spPr>
            <a:xfrm rot="16200000">
              <a:off x="5886711" y="6486264"/>
              <a:ext cx="215378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8" name="Ellipse 7"/>
          <p:cNvSpPr/>
          <p:nvPr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 flipH="1">
            <a:off x="1" y="6484939"/>
            <a:ext cx="4559300" cy="217487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73619" y="2439464"/>
            <a:ext cx="11017248" cy="3787771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573619" y="1389064"/>
            <a:ext cx="11017248" cy="947737"/>
          </a:xfrm>
        </p:spPr>
        <p:txBody>
          <a:bodyPr anchor="ctr">
            <a:normAutofit/>
          </a:bodyPr>
          <a:lstStyle>
            <a:lvl1pPr algn="ctr">
              <a:defRPr sz="2800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8619067" y="6486525"/>
            <a:ext cx="2692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F34460-DAA9-2144-93A9-85D14E5D6601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571500" y="6484939"/>
            <a:ext cx="3860800" cy="217487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fr-FR" dirty="0"/>
          </a:p>
        </p:txBody>
      </p:sp>
      <p:grpSp>
        <p:nvGrpSpPr>
          <p:cNvPr id="16" name="Grouper 7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8" name="Triangle rectangle 17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9" name="Ellipse 18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2" name="Rectangle 21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24" name="Connecteur droit 23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 24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63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grpSp>
        <p:nvGrpSpPr>
          <p:cNvPr id="7" name="Grouper 10"/>
          <p:cNvGrpSpPr>
            <a:grpSpLocks/>
          </p:cNvGrpSpPr>
          <p:nvPr/>
        </p:nvGrpSpPr>
        <p:grpSpPr bwMode="auto">
          <a:xfrm>
            <a:off x="8204200" y="6486525"/>
            <a:ext cx="3386667" cy="217488"/>
            <a:chOff x="5886450" y="6486525"/>
            <a:chExt cx="2540000" cy="216962"/>
          </a:xfrm>
        </p:grpSpPr>
        <p:sp>
          <p:nvSpPr>
            <p:cNvPr id="8" name="Rectangle 7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9" name="Triangle rectangle 8"/>
            <p:cNvSpPr/>
            <p:nvPr userDrawn="1"/>
          </p:nvSpPr>
          <p:spPr>
            <a:xfrm rot="16200000">
              <a:off x="5886711" y="6486264"/>
              <a:ext cx="215378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10" name="Ellipse 9"/>
          <p:cNvSpPr/>
          <p:nvPr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 flipH="1">
            <a:off x="1" y="6484939"/>
            <a:ext cx="4559300" cy="217487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619067" y="6486525"/>
            <a:ext cx="2692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570ADA-89D4-8747-8CB5-BE562A61D3AB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571500" y="6484939"/>
            <a:ext cx="386080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6" name="Connecteur droit 15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ouper 10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21" name="Triangle rectangle 20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22" name="Ellipse 21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Rectangle 22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8647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6"/>
          <p:cNvGrpSpPr>
            <a:grpSpLocks/>
          </p:cNvGrpSpPr>
          <p:nvPr/>
        </p:nvGrpSpPr>
        <p:grpSpPr bwMode="auto">
          <a:xfrm>
            <a:off x="8204200" y="6486525"/>
            <a:ext cx="3386667" cy="217488"/>
            <a:chOff x="5886450" y="6486525"/>
            <a:chExt cx="2540000" cy="216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6" name="Triangle rectangle 5"/>
            <p:cNvSpPr/>
            <p:nvPr userDrawn="1"/>
          </p:nvSpPr>
          <p:spPr>
            <a:xfrm rot="16200000">
              <a:off x="5886711" y="6486264"/>
              <a:ext cx="215378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7" name="Ellipse 6"/>
          <p:cNvSpPr/>
          <p:nvPr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 flipH="1">
            <a:off x="1" y="6484939"/>
            <a:ext cx="4559300" cy="217487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619067" y="6486525"/>
            <a:ext cx="2692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9E0054-E9ED-9F42-9B85-6A387CCA187C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571500" y="6484939"/>
            <a:ext cx="386080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grpSp>
        <p:nvGrpSpPr>
          <p:cNvPr id="12" name="Grouper 6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4" name="Triangle rectangle 13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Rectangle 15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903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rot="21185426">
            <a:off x="1335618" y="430214"/>
            <a:ext cx="4413249" cy="3309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408614">
            <a:off x="6161618" y="314325"/>
            <a:ext cx="4413249" cy="3309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90626">
            <a:off x="1335618" y="3198814"/>
            <a:ext cx="4413249" cy="3309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20964319">
            <a:off x="6377518" y="3100389"/>
            <a:ext cx="4413249" cy="3309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0"/>
          </p:nvPr>
        </p:nvSpPr>
        <p:spPr>
          <a:xfrm rot="21185426">
            <a:off x="1624098" y="679415"/>
            <a:ext cx="3802788" cy="2565284"/>
          </a:xfrm>
        </p:spPr>
        <p:txBody>
          <a:bodyPr rtlCol="0"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pour une image  13"/>
          <p:cNvSpPr>
            <a:spLocks noGrp="1"/>
          </p:cNvSpPr>
          <p:nvPr>
            <p:ph type="pic" sz="quarter" idx="11"/>
          </p:nvPr>
        </p:nvSpPr>
        <p:spPr>
          <a:xfrm rot="408614">
            <a:off x="6451229" y="563384"/>
            <a:ext cx="3802788" cy="2565284"/>
          </a:xfrm>
        </p:spPr>
        <p:txBody>
          <a:bodyPr rtlCol="0"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3" name="Espace réservé pour une image  13"/>
          <p:cNvSpPr>
            <a:spLocks noGrp="1"/>
          </p:cNvSpPr>
          <p:nvPr>
            <p:ph type="pic" sz="quarter" idx="12"/>
          </p:nvPr>
        </p:nvSpPr>
        <p:spPr>
          <a:xfrm rot="190626">
            <a:off x="1624098" y="3448015"/>
            <a:ext cx="3802788" cy="2565284"/>
          </a:xfrm>
        </p:spPr>
        <p:txBody>
          <a:bodyPr rtlCol="0"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5" name="Espace réservé pour une image  13"/>
          <p:cNvSpPr>
            <a:spLocks noGrp="1"/>
          </p:cNvSpPr>
          <p:nvPr>
            <p:ph type="pic" sz="quarter" idx="13"/>
          </p:nvPr>
        </p:nvSpPr>
        <p:spPr>
          <a:xfrm rot="20964319">
            <a:off x="6665726" y="3349804"/>
            <a:ext cx="3802788" cy="2565284"/>
          </a:xfrm>
        </p:spPr>
        <p:txBody>
          <a:bodyPr rtlCol="0"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0" name="Rectangle 9"/>
          <p:cNvSpPr/>
          <p:nvPr userDrawn="1"/>
        </p:nvSpPr>
        <p:spPr>
          <a:xfrm rot="21185426">
            <a:off x="1335367" y="430060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1" name="Rectangle 10"/>
          <p:cNvSpPr/>
          <p:nvPr userDrawn="1"/>
        </p:nvSpPr>
        <p:spPr>
          <a:xfrm rot="408614">
            <a:off x="6162498" y="314029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Rectangle 11"/>
          <p:cNvSpPr/>
          <p:nvPr userDrawn="1"/>
        </p:nvSpPr>
        <p:spPr>
          <a:xfrm rot="190626">
            <a:off x="1335367" y="3198660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/>
          <p:cNvSpPr/>
          <p:nvPr userDrawn="1"/>
        </p:nvSpPr>
        <p:spPr>
          <a:xfrm rot="20964319">
            <a:off x="6376995" y="3100449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983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0640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18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9960017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457200"/>
            <a:ext cx="9550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1" y="1909764"/>
            <a:ext cx="10877551" cy="3881437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49896708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457200"/>
            <a:ext cx="9550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09601" y="1909764"/>
            <a:ext cx="10877551" cy="3881437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610186248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4773" y="228600"/>
            <a:ext cx="9381613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913582" y="1676400"/>
            <a:ext cx="10364839" cy="4114800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74953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11/03/2014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Production de mâles entiers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A-FF52-4994-A6D6-0CDA5587232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36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53733"/>
            <a:ext cx="12192000" cy="1583267"/>
          </a:xfrm>
          <a:prstGeom prst="rect">
            <a:avLst/>
          </a:prstGeom>
          <a:solidFill>
            <a:srgbClr val="203357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3937000"/>
            <a:ext cx="6445956" cy="738591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723901" y="3272102"/>
            <a:ext cx="1329267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1093655" y="4233468"/>
            <a:ext cx="591876" cy="211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metier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46064" y="3131963"/>
            <a:ext cx="4449936" cy="703432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1546577" y="2489989"/>
            <a:ext cx="947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Merci de votre attention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646064" y="3998777"/>
            <a:ext cx="428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/>
                <a:cs typeface="Arial"/>
              </a:rPr>
              <a:t>www.ifip.asso.fr</a:t>
            </a:r>
          </a:p>
        </p:txBody>
      </p:sp>
      <p:pic>
        <p:nvPicPr>
          <p:cNvPr id="13" name="Image 12" descr="ifip_blanc_rou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578904" y="2608526"/>
            <a:ext cx="3114123" cy="10629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451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71291" y="939804"/>
            <a:ext cx="10401509" cy="5186360"/>
          </a:xfrm>
          <a:solidFill>
            <a:schemeClr val="bg1"/>
          </a:solidFill>
        </p:spPr>
        <p:txBody>
          <a:bodyPr wrap="square"/>
          <a:lstStyle>
            <a:lvl3pPr>
              <a:defRPr baseline="0"/>
            </a:lvl3pPr>
          </a:lstStyle>
          <a:p>
            <a:pPr lvl="0"/>
            <a:r>
              <a:rPr lang="fr-FR" dirty="0"/>
              <a:t>Entrez votre titre ici</a:t>
            </a:r>
          </a:p>
          <a:p>
            <a:pPr lvl="1"/>
            <a:r>
              <a:rPr lang="fr-FR" dirty="0"/>
              <a:t>Entrez votre titre 2</a:t>
            </a:r>
          </a:p>
          <a:p>
            <a:pPr lvl="2"/>
            <a:r>
              <a:rPr lang="fr-FR" dirty="0"/>
              <a:t>Entrez titre 3 </a:t>
            </a: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4" name="Triangle rectangle 13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159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D43BFE69-609D-484E-AA8C-9C0882A6AAC2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7" name="Connecteur droit 16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pic>
        <p:nvPicPr>
          <p:cNvPr id="24" name="Image 23" descr="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6200000">
            <a:off x="8876337" y="2895901"/>
            <a:ext cx="5186360" cy="1274167"/>
          </a:xfrm>
          <a:prstGeom prst="rect">
            <a:avLst/>
          </a:prstGeom>
        </p:spPr>
      </p:pic>
      <p:sp>
        <p:nvSpPr>
          <p:cNvPr id="21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342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8" name="Connecteur droit 7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ifip_blanc_rou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er 10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3" name="Triangle rectangle 12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4" name="Ellipse 13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A4580338-D2A1-5B41-AC36-CA331E8C6E34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3621" y="2463801"/>
            <a:ext cx="9947624" cy="3183467"/>
          </a:xfrm>
          <a:ln>
            <a:noFill/>
          </a:ln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4" name="Image 23" descr="blan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16200000">
            <a:off x="9362051" y="3418449"/>
            <a:ext cx="3183466" cy="1274167"/>
          </a:xfrm>
          <a:prstGeom prst="rect">
            <a:avLst/>
          </a:prstGeom>
        </p:spPr>
      </p:pic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159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9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61643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9" name="Connecteur droit 8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ifip_blanc_rou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er 11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4" name="Triangle rectangle 13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09ECBACC-8D20-F045-AF30-07314AC5ECE0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159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9392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8000" y="331253"/>
            <a:ext cx="9948333" cy="989013"/>
          </a:xfrm>
        </p:spPr>
        <p:txBody>
          <a:bodyPr/>
          <a:lstStyle>
            <a:lvl1pPr>
              <a:lnSpc>
                <a:spcPts val="3500"/>
              </a:lnSpc>
              <a:defRPr cap="small" baseline="0"/>
            </a:lvl1pPr>
          </a:lstStyle>
          <a:p>
            <a:r>
              <a:rPr lang="de-DE" dirty="0"/>
              <a:t>Titelmasterformat durch Klicken bearbeiten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8000" y="1286463"/>
            <a:ext cx="9963151" cy="45450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9995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fip_blanc_rou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er 13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6" name="Triangle rectangle 15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7" name="Ellipse 16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41667F34-0DBD-104A-8BBE-1A21EC4CEED0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159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8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7654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6" name="Connecteur droit 5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ifip_blanc_rou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er 8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0" name="Rectangle 9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1" name="Triangle rectangle 10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2" name="Ellipse 11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286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2BE5732D-6696-B047-B07E-6C3F7DB670B7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47126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9" name="Rectangle 8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0" name="Triangle rectangle 9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1" name="Ellipse 10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286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56E15B98-ED77-0C40-BFA6-9E81E3726099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09601" y="273050"/>
            <a:ext cx="4011084" cy="11049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573620" y="274638"/>
            <a:ext cx="4047065" cy="1103312"/>
          </a:xfrm>
          <a:noFill/>
        </p:spPr>
        <p:txBody>
          <a:bodyPr vert="horz" numCol="1" anchor="t">
            <a:normAutofit/>
          </a:bodyPr>
          <a:lstStyle>
            <a:lvl1pPr marL="0" algn="l">
              <a:buSzPct val="110000"/>
              <a:buFont typeface="Lucida Grande"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ici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209327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1177137"/>
            <a:ext cx="7315200" cy="37877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2022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9" name="Rectangle 8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0" name="Triangle rectangle 9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1" name="Ellipse 10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286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C6FE1C48-AB37-8F44-9095-84DF2ECB0B19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7" name="Connecteur droit 16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ifip_blanc_rou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Espace réservé du titre 1"/>
          <p:cNvSpPr txBox="1">
            <a:spLocks/>
          </p:cNvSpPr>
          <p:nvPr userDrawn="1"/>
        </p:nvSpPr>
        <p:spPr>
          <a:xfrm>
            <a:off x="609600" y="274639"/>
            <a:ext cx="10972800" cy="665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77468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73619" y="2439464"/>
            <a:ext cx="11017248" cy="3787771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grpSp>
        <p:nvGrpSpPr>
          <p:cNvPr id="5" name="Grouper 7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9" name="Rectangle 8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0" name="Triangle rectangle 9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1" name="Ellipse 10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286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F0F34460-DAA9-2144-93A9-85D14E5D6601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7" name="Connecteur droit 16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ifip_blanc_rou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73619" y="1389064"/>
            <a:ext cx="11017248" cy="947737"/>
          </a:xfrm>
        </p:spPr>
        <p:txBody>
          <a:bodyPr anchor="ctr">
            <a:normAutofit/>
          </a:bodyPr>
          <a:lstStyle>
            <a:lvl1pPr algn="ctr">
              <a:defRPr sz="2800" baseline="0"/>
            </a:lvl1pPr>
          </a:lstStyle>
          <a:p>
            <a:pPr lvl="0"/>
            <a:r>
              <a:rPr lang="fr-FR" dirty="0"/>
              <a:t>Cliquez ici pour ajouter un texte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688700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8" name="Connecteur droit 7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ifip_blanc_rou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er 10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3" name="Triangle rectangle 12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4" name="Ellipse 13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486525"/>
            <a:ext cx="474133" cy="2286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9067" y="6486525"/>
            <a:ext cx="2692400" cy="216962"/>
          </a:xfrm>
          <a:prstGeom prst="rect">
            <a:avLst/>
          </a:prstGeom>
        </p:spPr>
        <p:txBody>
          <a:bodyPr anchor="ctr"/>
          <a:lstStyle>
            <a:lvl1pPr algn="r">
              <a:defRPr sz="1000" i="1">
                <a:solidFill>
                  <a:srgbClr val="FFFFFF"/>
                </a:solidFill>
                <a:latin typeface="Aril"/>
                <a:cs typeface="Aril"/>
              </a:defRPr>
            </a:lvl1pPr>
          </a:lstStyle>
          <a:p>
            <a:fld id="{BC570ADA-89D4-8747-8CB5-BE562A61D3AB}" type="datetime2">
              <a:rPr lang="fr-FR" smtClean="0"/>
              <a:pPr/>
              <a:t>mardi 10 mars 2020</a:t>
            </a:fld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289" y="6485463"/>
            <a:ext cx="3860800" cy="216962"/>
          </a:xfrm>
          <a:prstGeom prst="rect">
            <a:avLst/>
          </a:prstGeom>
        </p:spPr>
        <p:txBody>
          <a:bodyPr anchor="ctr"/>
          <a:lstStyle>
            <a:lvl1pPr algn="l">
              <a:defRPr sz="1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71546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21185426">
            <a:off x="1335367" y="430060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0" hasCustomPrompt="1"/>
          </p:nvPr>
        </p:nvSpPr>
        <p:spPr>
          <a:xfrm rot="21185426">
            <a:off x="1624098" y="679415"/>
            <a:ext cx="3802788" cy="25652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 rot="408614">
            <a:off x="6162498" y="314029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Espace réservé pour une image  13"/>
          <p:cNvSpPr>
            <a:spLocks noGrp="1"/>
          </p:cNvSpPr>
          <p:nvPr>
            <p:ph type="pic" sz="quarter" idx="11" hasCustomPrompt="1"/>
          </p:nvPr>
        </p:nvSpPr>
        <p:spPr>
          <a:xfrm rot="408614">
            <a:off x="6451229" y="563384"/>
            <a:ext cx="3802788" cy="25652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2" name="Rectangle 21"/>
          <p:cNvSpPr/>
          <p:nvPr userDrawn="1"/>
        </p:nvSpPr>
        <p:spPr>
          <a:xfrm rot="190626">
            <a:off x="1335367" y="3198660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pour une image  13"/>
          <p:cNvSpPr>
            <a:spLocks noGrp="1"/>
          </p:cNvSpPr>
          <p:nvPr>
            <p:ph type="pic" sz="quarter" idx="12" hasCustomPrompt="1"/>
          </p:nvPr>
        </p:nvSpPr>
        <p:spPr>
          <a:xfrm rot="190626">
            <a:off x="1624098" y="3448015"/>
            <a:ext cx="3802788" cy="25652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4" name="Rectangle 23"/>
          <p:cNvSpPr/>
          <p:nvPr userDrawn="1"/>
        </p:nvSpPr>
        <p:spPr>
          <a:xfrm rot="20964319">
            <a:off x="6376995" y="3100449"/>
            <a:ext cx="4413391" cy="3310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5" name="Espace réservé pour une image  13"/>
          <p:cNvSpPr>
            <a:spLocks noGrp="1"/>
          </p:cNvSpPr>
          <p:nvPr>
            <p:ph type="pic" sz="quarter" idx="13" hasCustomPrompt="1"/>
          </p:nvPr>
        </p:nvSpPr>
        <p:spPr>
          <a:xfrm rot="20964319">
            <a:off x="6665726" y="3349804"/>
            <a:ext cx="3802788" cy="25652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r>
              <a:rPr lang="fr-FR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097695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60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6289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3449" y="5706000"/>
            <a:ext cx="2428874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3447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0" y="0"/>
            <a:ext cx="9783448" cy="5706000"/>
          </a:xfrm>
          <a:solidFill>
            <a:schemeClr val="accent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76" y="1955724"/>
            <a:ext cx="9020727" cy="595869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823" y="4139563"/>
            <a:ext cx="2332343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639" y="1"/>
            <a:ext cx="32622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7105" y="1511772"/>
            <a:ext cx="26426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</a:t>
            </a:r>
            <a:r>
              <a:rPr lang="da-DK" sz="1000" b="0" baseline="0">
                <a:solidFill>
                  <a:schemeClr val="tx1"/>
                </a:solidFill>
              </a:rPr>
              <a:t>du billedet, </a:t>
            </a:r>
            <a:r>
              <a:rPr lang="da-DK" sz="1000" b="0" baseline="0" dirty="0">
                <a:solidFill>
                  <a:schemeClr val="tx1"/>
                </a:solidFill>
              </a:rPr>
              <a:t>fra </a:t>
            </a:r>
            <a:r>
              <a:rPr lang="da-DK" sz="1000" b="0" baseline="0">
                <a:solidFill>
                  <a:schemeClr val="tx1"/>
                </a:solidFill>
              </a:rPr>
              <a:t>din computer, </a:t>
            </a:r>
            <a:r>
              <a:rPr lang="da-DK" sz="1000" b="0" baseline="0" dirty="0">
                <a:solidFill>
                  <a:schemeClr val="tx1"/>
                </a:solidFill>
              </a:rPr>
              <a:t>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4. Fortryder du </a:t>
            </a:r>
            <a:r>
              <a:rPr lang="da-DK" sz="1000" b="0" baseline="0">
                <a:solidFill>
                  <a:schemeClr val="tx1"/>
                </a:solidFill>
              </a:rPr>
              <a:t>dit billede, </a:t>
            </a:r>
            <a:r>
              <a:rPr lang="da-DK" sz="1000" b="0" baseline="0" dirty="0">
                <a:solidFill>
                  <a:schemeClr val="tx1"/>
                </a:solidFill>
              </a:rPr>
              <a:t>så skal du nulstille dias efter du har fjernet det for at indsætte nyt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110" y="3323829"/>
            <a:ext cx="7352669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forfatter, sted, dato mm.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807" y="5054312"/>
            <a:ext cx="2205324" cy="1791593"/>
          </a:xfrm>
          <a:prstGeom prst="rect">
            <a:avLst/>
          </a:prstGeom>
        </p:spPr>
      </p:pic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9F30FB3-DA00-42C8-918A-89831577BA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73175" y="6134033"/>
            <a:ext cx="1425786" cy="385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0246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1D99172C-8611-415F-946D-D7C7EEB79A1A}"/>
              </a:ext>
            </a:extLst>
          </p:cNvPr>
          <p:cNvSpPr/>
          <p:nvPr userDrawn="1"/>
        </p:nvSpPr>
        <p:spPr>
          <a:xfrm>
            <a:off x="0" y="5706000"/>
            <a:ext cx="219799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861" y="392885"/>
            <a:ext cx="9386953" cy="7116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2266" y="-680"/>
            <a:ext cx="2412408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pPr/>
              <a:t>10-03-2020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96" y="1549400"/>
            <a:ext cx="9386953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noProof="0"/>
              <a:t>Klik for at tilføje indhold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2476823" y="4139563"/>
            <a:ext cx="2332343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7105" y="1511771"/>
            <a:ext cx="2642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807" y="5054312"/>
            <a:ext cx="2205324" cy="179159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91C27C8-A6C6-45EF-AA45-F446350180C5}"/>
              </a:ext>
            </a:extLst>
          </p:cNvPr>
          <p:cNvSpPr/>
          <p:nvPr userDrawn="1"/>
        </p:nvSpPr>
        <p:spPr>
          <a:xfrm>
            <a:off x="0" y="1"/>
            <a:ext cx="219799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83F67923-2628-4F06-ADCC-686085CF4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473175" y="6134033"/>
            <a:ext cx="1432987" cy="3852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2220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4500" y="1449390"/>
            <a:ext cx="4878917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96624" y="1449390"/>
            <a:ext cx="4881033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8443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pPr/>
              <a:t>10-03-2020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695" y="1549400"/>
            <a:ext cx="4595255" cy="4148139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en-US" noProof="0"/>
              <a:t>Klik for at tilføje indhold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96" y="1549400"/>
            <a:ext cx="4601174" cy="4148139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en-US" noProof="0"/>
              <a:t>Klik for at tilføje indhold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2482266" y="-680"/>
            <a:ext cx="2412408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823" y="4139563"/>
            <a:ext cx="2332343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7105" y="1511771"/>
            <a:ext cx="2642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807" y="5054312"/>
            <a:ext cx="2205324" cy="1791593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6EF49154-3531-45AA-889E-DB444BFEF952}"/>
              </a:ext>
            </a:extLst>
          </p:cNvPr>
          <p:cNvSpPr/>
          <p:nvPr userDrawn="1"/>
        </p:nvSpPr>
        <p:spPr>
          <a:xfrm>
            <a:off x="0" y="5706000"/>
            <a:ext cx="219799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6DCC11A-2E79-4A11-B94E-3CEE2527F50A}"/>
              </a:ext>
            </a:extLst>
          </p:cNvPr>
          <p:cNvSpPr/>
          <p:nvPr userDrawn="1"/>
        </p:nvSpPr>
        <p:spPr>
          <a:xfrm>
            <a:off x="0" y="1"/>
            <a:ext cx="219799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89729736-F970-4332-BCE5-2418FAA7B4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73175" y="6134033"/>
            <a:ext cx="1425786" cy="3852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31464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6289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3448" y="0"/>
            <a:ext cx="2408553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2000" cy="1152000"/>
          </a:xfrm>
          <a:solidFill>
            <a:schemeClr val="accent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76" y="1541463"/>
            <a:ext cx="7395404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110" y="3323829"/>
            <a:ext cx="7352669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823" y="4139563"/>
            <a:ext cx="2332343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639" y="1"/>
            <a:ext cx="32622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7105" y="1511771"/>
            <a:ext cx="2642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</a:t>
            </a:r>
            <a:r>
              <a:rPr lang="da-DK" sz="1000" b="0" baseline="0">
                <a:solidFill>
                  <a:schemeClr val="tx1"/>
                </a:solidFill>
              </a:rPr>
              <a:t>du billedet, </a:t>
            </a:r>
            <a:r>
              <a:rPr lang="da-DK" sz="1000" b="0" baseline="0" dirty="0">
                <a:solidFill>
                  <a:schemeClr val="tx1"/>
                </a:solidFill>
              </a:rPr>
              <a:t>fra </a:t>
            </a:r>
            <a:r>
              <a:rPr lang="da-DK" sz="1000" b="0" baseline="0">
                <a:solidFill>
                  <a:schemeClr val="tx1"/>
                </a:solidFill>
              </a:rPr>
              <a:t>din computer, </a:t>
            </a:r>
            <a:r>
              <a:rPr lang="da-DK" sz="1000" b="0" baseline="0" dirty="0">
                <a:solidFill>
                  <a:schemeClr val="tx1"/>
                </a:solidFill>
              </a:rPr>
              <a:t>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807" y="5054312"/>
            <a:ext cx="2205324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339432" y="6073933"/>
            <a:ext cx="1425786" cy="385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19828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pPr/>
              <a:t>10-03-2020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-2476823" y="4139563"/>
            <a:ext cx="2332343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7105" y="1511771"/>
            <a:ext cx="2642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639" y="1"/>
            <a:ext cx="32622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807" y="5054312"/>
            <a:ext cx="2205324" cy="179159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9668417-CFF0-4460-8C6D-604A0A01D2B3}"/>
              </a:ext>
            </a:extLst>
          </p:cNvPr>
          <p:cNvSpPr/>
          <p:nvPr userDrawn="1"/>
        </p:nvSpPr>
        <p:spPr>
          <a:xfrm>
            <a:off x="0" y="5706000"/>
            <a:ext cx="219799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9C518EC-6575-41DD-91C4-2FDA176E3332}"/>
              </a:ext>
            </a:extLst>
          </p:cNvPr>
          <p:cNvSpPr/>
          <p:nvPr userDrawn="1"/>
        </p:nvSpPr>
        <p:spPr>
          <a:xfrm>
            <a:off x="0" y="1"/>
            <a:ext cx="219799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3CF9DF3-63D3-4A39-8104-B97F960EB5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73175" y="6134033"/>
            <a:ext cx="1425786" cy="385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21378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1" y="44624"/>
            <a:ext cx="1152128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>
          <a:xfrm>
            <a:off x="335361" y="1268760"/>
            <a:ext cx="11521280" cy="405266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‹#›</a:t>
            </a:fld>
            <a:r>
              <a:rPr lang="da-DK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130949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01581-7BF9-4B2F-AEF4-38BBF8665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D9BBA9-8679-46C5-946D-FB9865730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7920AB2-4EE2-484A-B903-886C46C9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B352-D069-444E-A1E1-FB6E32DC2546}" type="datetimeFigureOut">
              <a:rPr lang="pt-PT" smtClean="0"/>
              <a:pPr/>
              <a:t>10/03/2020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4275DB2-ED4E-43CD-BD82-43983DE3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280E59-8F85-4F33-96AC-0AC3D1FB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F9A-8498-4563-8C84-DCF00E82C29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7734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C9557-8335-4634-88A2-CD7E29FA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96F96C0-7C0C-4B94-B498-071DE1E9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5862CE6-98FD-4B50-9206-CE6A7782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B352-D069-444E-A1E1-FB6E32DC2546}" type="datetimeFigureOut">
              <a:rPr lang="pt-PT" smtClean="0"/>
              <a:pPr/>
              <a:t>10/03/2020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9C4EF5-A48F-4A6B-817B-D1B193DE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A8A68B-95AA-47C5-8724-0EDC5284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F9A-8498-4563-8C84-DCF00E82C29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20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0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98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cartouche_logo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66738"/>
            <a:ext cx="487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916114"/>
            <a:ext cx="12192000" cy="324167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pic>
        <p:nvPicPr>
          <p:cNvPr id="7" name="Image 6" descr="ifip_blanc_rou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784" y="444500"/>
            <a:ext cx="3113616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cxnSp>
        <p:nvCxnSpPr>
          <p:cNvPr id="8" name="Connecteur droit 7"/>
          <p:cNvCxnSpPr/>
          <p:nvPr/>
        </p:nvCxnSpPr>
        <p:spPr>
          <a:xfrm rot="5400000">
            <a:off x="725224" y="3271574"/>
            <a:ext cx="1328737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089290" y="4233599"/>
            <a:ext cx="592137" cy="211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0652" y="2608526"/>
            <a:ext cx="10363200" cy="226063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1477" y="5733256"/>
            <a:ext cx="4449936" cy="73859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3937000"/>
            <a:ext cx="6445956" cy="738591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2" name="Image 11" descr="cartouche_logo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15200" y="567266"/>
            <a:ext cx="4876800" cy="825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353734"/>
            <a:ext cx="12192000" cy="158326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4" name="Image 13" descr="ifip_blanc_rou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41837" y="444161"/>
            <a:ext cx="3114123" cy="10629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necteur droit 14"/>
          <p:cNvCxnSpPr/>
          <p:nvPr userDrawn="1"/>
        </p:nvCxnSpPr>
        <p:spPr>
          <a:xfrm rot="5400000">
            <a:off x="723901" y="3272102"/>
            <a:ext cx="1329267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rot="5400000">
            <a:off x="1093655" y="4233468"/>
            <a:ext cx="591876" cy="211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metier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91133" y="3953934"/>
            <a:ext cx="5153281" cy="8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54264"/>
            <a:ext cx="12192000" cy="1582737"/>
          </a:xfrm>
          <a:prstGeom prst="rect">
            <a:avLst/>
          </a:prstGeom>
          <a:solidFill>
            <a:srgbClr val="1C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" name="Rectangle 2"/>
          <p:cNvSpPr/>
          <p:nvPr/>
        </p:nvSpPr>
        <p:spPr>
          <a:xfrm>
            <a:off x="0" y="3937000"/>
            <a:ext cx="6445251" cy="738188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4" name="Connecteur droit 3"/>
          <p:cNvCxnSpPr/>
          <p:nvPr/>
        </p:nvCxnSpPr>
        <p:spPr>
          <a:xfrm rot="5400000">
            <a:off x="725224" y="3271574"/>
            <a:ext cx="1328737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1090084" y="4232805"/>
            <a:ext cx="590550" cy="211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11" descr="metier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67" y="3132138"/>
            <a:ext cx="444923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547285" y="2489200"/>
            <a:ext cx="946996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>
                <a:solidFill>
                  <a:schemeClr val="bg1"/>
                </a:solidFill>
                <a:latin typeface="Arial" charset="0"/>
                <a:cs typeface="Arial" pitchFamily="34" charset="0"/>
              </a:rPr>
              <a:t>Merci de votre attention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46767" y="3998914"/>
            <a:ext cx="428836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>
                <a:solidFill>
                  <a:schemeClr val="bg1"/>
                </a:solidFill>
                <a:latin typeface="Arial" charset="0"/>
                <a:cs typeface="Arial" pitchFamily="34" charset="0"/>
              </a:rPr>
              <a:t>www.ifip.asso.fr</a:t>
            </a:r>
          </a:p>
        </p:txBody>
      </p:sp>
      <p:pic>
        <p:nvPicPr>
          <p:cNvPr id="9" name="Image 8" descr="ifip_blanc_rou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8851" y="2608264"/>
            <a:ext cx="3113616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0" y="2353733"/>
            <a:ext cx="12192000" cy="1583267"/>
          </a:xfrm>
          <a:prstGeom prst="rect">
            <a:avLst/>
          </a:prstGeom>
          <a:solidFill>
            <a:srgbClr val="203357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3937000"/>
            <a:ext cx="6445956" cy="738591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723901" y="3272102"/>
            <a:ext cx="1329267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1093655" y="4233468"/>
            <a:ext cx="591876" cy="211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meti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46064" y="3131963"/>
            <a:ext cx="4449936" cy="703432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1646064" y="3998777"/>
            <a:ext cx="428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/>
                <a:cs typeface="Arial"/>
              </a:rPr>
              <a:t>www.ifip.asso.fr</a:t>
            </a:r>
          </a:p>
        </p:txBody>
      </p:sp>
      <p:pic>
        <p:nvPicPr>
          <p:cNvPr id="17" name="Image 16" descr="ifip_blanc_rou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578904" y="2608526"/>
            <a:ext cx="3114123" cy="10629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55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239978" y="606161"/>
            <a:ext cx="665162" cy="211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ifip_blanc_rou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51" y="177800"/>
            <a:ext cx="20637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291" y="939803"/>
            <a:ext cx="11620709" cy="5054597"/>
          </a:xfrm>
          <a:noFill/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1C3357"/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"/>
            <a:ext cx="8996880" cy="9398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7" name="Grouper 11"/>
          <p:cNvGrpSpPr/>
          <p:nvPr userDrawn="1"/>
        </p:nvGrpSpPr>
        <p:grpSpPr>
          <a:xfrm>
            <a:off x="8204200" y="6486525"/>
            <a:ext cx="3386667" cy="216962"/>
            <a:chOff x="5886450" y="6486525"/>
            <a:chExt cx="2540000" cy="216962"/>
          </a:xfrm>
        </p:grpSpPr>
        <p:sp>
          <p:nvSpPr>
            <p:cNvPr id="8" name="Rectangle 7"/>
            <p:cNvSpPr/>
            <p:nvPr userDrawn="1"/>
          </p:nvSpPr>
          <p:spPr>
            <a:xfrm>
              <a:off x="6102350" y="6486525"/>
              <a:ext cx="2324100" cy="216962"/>
            </a:xfrm>
            <a:prstGeom prst="rect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9" name="Triangle rectangle 8"/>
            <p:cNvSpPr/>
            <p:nvPr userDrawn="1"/>
          </p:nvSpPr>
          <p:spPr>
            <a:xfrm rot="16200000">
              <a:off x="5886450" y="6486525"/>
              <a:ext cx="215900" cy="215900"/>
            </a:xfrm>
            <a:prstGeom prst="rtTriangle">
              <a:avLst/>
            </a:prstGeom>
            <a:solidFill>
              <a:srgbClr val="9F0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10" name="Ellipse 9"/>
          <p:cNvSpPr/>
          <p:nvPr userDrawn="1"/>
        </p:nvSpPr>
        <p:spPr>
          <a:xfrm>
            <a:off x="11463867" y="6413500"/>
            <a:ext cx="474133" cy="355600"/>
          </a:xfrm>
          <a:prstGeom prst="ellipse">
            <a:avLst/>
          </a:prstGeom>
          <a:solidFill>
            <a:srgbClr val="9F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939800"/>
          </a:xfrm>
          <a:prstGeom prst="rect">
            <a:avLst/>
          </a:prstGeom>
          <a:solidFill>
            <a:srgbClr val="203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240031" y="606426"/>
            <a:ext cx="664637" cy="2119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fip_blanc_rou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23200" y="177799"/>
            <a:ext cx="2064000" cy="704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 userDrawn="1"/>
        </p:nvSpPr>
        <p:spPr>
          <a:xfrm flipH="1">
            <a:off x="-1" y="6485463"/>
            <a:ext cx="4559300" cy="216962"/>
          </a:xfrm>
          <a:prstGeom prst="rect">
            <a:avLst/>
          </a:prstGeom>
          <a:solidFill>
            <a:srgbClr val="9F0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5" name="Image 14" descr="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6200000">
            <a:off x="8876337" y="2895901"/>
            <a:ext cx="5186360" cy="12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711200" y="304803"/>
            <a:ext cx="680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sz="240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728000" y="334577"/>
            <a:ext cx="994833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Der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einzeilig</a:t>
            </a:r>
            <a:r>
              <a:rPr lang="en-GB" dirty="0"/>
              <a:t>, maximal </a:t>
            </a:r>
            <a:r>
              <a:rPr lang="en-GB" dirty="0" err="1"/>
              <a:t>zweizeilig</a:t>
            </a:r>
            <a:r>
              <a:rPr lang="en-GB" dirty="0"/>
              <a:t> </a:t>
            </a:r>
            <a:r>
              <a:rPr lang="en-GB" dirty="0" err="1"/>
              <a:t>sein</a:t>
            </a:r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0" y="1449390"/>
            <a:ext cx="9963151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Vorlagentextes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728000" y="6048375"/>
            <a:ext cx="999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2400"/>
          </a:p>
        </p:txBody>
      </p:sp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8585200" y="6127753"/>
            <a:ext cx="302260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46710109-66D9-4269-ADFB-6DC9820E2C14}" type="slidenum">
              <a:rPr lang="de-CH" sz="900"/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de-CH" sz="900"/>
              <a:t> </a:t>
            </a:r>
          </a:p>
        </p:txBody>
      </p:sp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1728000" y="6086475"/>
            <a:ext cx="4432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900" b="1" dirty="0"/>
              <a:t>WP2-discussion | IPEMA</a:t>
            </a:r>
            <a:r>
              <a:rPr lang="de-CH" sz="900" b="1" baseline="0" dirty="0"/>
              <a:t> - </a:t>
            </a:r>
            <a:r>
              <a:rPr lang="de-CH" sz="900" b="1" baseline="0" dirty="0" err="1"/>
              <a:t>Alghero</a:t>
            </a:r>
            <a:endParaRPr lang="de-CH" sz="900" b="1" dirty="0"/>
          </a:p>
        </p:txBody>
      </p:sp>
      <p:sp>
        <p:nvSpPr>
          <p:cNvPr id="1077" name="Text Box 53"/>
          <p:cNvSpPr txBox="1">
            <a:spLocks noChangeArrowheads="1"/>
          </p:cNvSpPr>
          <p:nvPr/>
        </p:nvSpPr>
        <p:spPr bwMode="auto">
          <a:xfrm>
            <a:off x="1728000" y="6234863"/>
            <a:ext cx="43955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900" dirty="0"/>
              <a:t>Maribo, Moreira, </a:t>
            </a:r>
            <a:r>
              <a:rPr lang="de-CH" sz="900" dirty="0" err="1"/>
              <a:t>Quiniou</a:t>
            </a:r>
            <a:r>
              <a:rPr lang="de-CH" sz="900" dirty="0"/>
              <a:t>, </a:t>
            </a:r>
            <a:r>
              <a:rPr lang="de-CH" sz="900" dirty="0" err="1"/>
              <a:t>Lawlor</a:t>
            </a:r>
            <a:r>
              <a:rPr lang="de-CH" sz="900" dirty="0"/>
              <a:t>, Bee</a:t>
            </a:r>
          </a:p>
        </p:txBody>
      </p:sp>
      <p:pic>
        <p:nvPicPr>
          <p:cNvPr id="11" name="Picture 37" descr="Logo_CMYK_pos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95"/>
          <a:stretch/>
        </p:blipFill>
        <p:spPr bwMode="auto">
          <a:xfrm>
            <a:off x="1080000" y="381600"/>
            <a:ext cx="35358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rotbalken_Agroscope_PPT_S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sm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177796" indent="-177796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357179" indent="-17779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 Narrow" panose="020B0606020202030204" pitchFamily="34" charset="0"/>
        </a:defRPr>
      </a:lvl2pPr>
      <a:lvl3pPr marL="534975" indent="-176209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 Narrow" panose="020B0606020202030204" pitchFamily="34" charset="0"/>
        </a:defRPr>
      </a:lvl3pPr>
      <a:lvl4pPr marL="714357" indent="-177796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 Narrow" panose="020B0606020202030204" pitchFamily="34" charset="0"/>
        </a:defRPr>
      </a:lvl4pPr>
      <a:lvl5pPr marL="900091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 Narrow" panose="020B0606020202030204" pitchFamily="34" charset="0"/>
        </a:defRPr>
      </a:lvl5pPr>
      <a:lvl6pPr marL="1357279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1814468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2271657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2728845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1582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Entrez votre titre 1</a:t>
            </a:r>
          </a:p>
          <a:p>
            <a:pPr lvl="1"/>
            <a:r>
              <a:rPr lang="fr-FR"/>
              <a:t>Entrez votre titre 2</a:t>
            </a:r>
          </a:p>
          <a:p>
            <a:pPr lvl="2"/>
            <a:r>
              <a:rPr lang="fr-FR"/>
              <a:t>Entrez votre titre 3</a:t>
            </a:r>
          </a:p>
          <a:p>
            <a:pPr lvl="3"/>
            <a:endParaRPr lang="fr-FR"/>
          </a:p>
        </p:txBody>
      </p:sp>
      <p:sp>
        <p:nvSpPr>
          <p:cNvPr id="1024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1" y="0"/>
            <a:ext cx="899583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86525"/>
            <a:ext cx="474133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Arial" charset="0"/>
                <a:cs typeface="Arial" pitchFamily="34" charset="0"/>
              </a:defRPr>
            </a:lvl1pPr>
          </a:lstStyle>
          <a:p>
            <a:pPr algn="ctr"/>
            <a:fld id="{DDB31E0D-AAC4-2843-B503-4DB5AA65DDED}" type="slidenum">
              <a:rPr lang="fr-FR" smtClean="0"/>
              <a:pPr algn="ctr"/>
              <a:t>‹#›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9360259" y="65000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0990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hdr="0"/>
  <p:txStyles>
    <p:titleStyle>
      <a:lvl1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3"/>
        </a:buBlip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539750" indent="-285750" algn="l" defTabSz="457200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4"/>
        </a:buBlip>
        <a:defRPr sz="2400" kern="1200">
          <a:solidFill>
            <a:srgbClr val="000000"/>
          </a:solidFill>
          <a:latin typeface="Arial"/>
          <a:ea typeface="MS PGothic" pitchFamily="34" charset="-128"/>
          <a:cs typeface="Arial"/>
        </a:defRPr>
      </a:lvl2pPr>
      <a:lvl3pPr marL="881063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35"/>
        </a:buBlip>
        <a:defRPr sz="2000" kern="1200">
          <a:solidFill>
            <a:srgbClr val="7F7F7F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61" y="392885"/>
            <a:ext cx="9386953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96" y="1549400"/>
            <a:ext cx="937381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9952" y="452085"/>
            <a:ext cx="1012956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10-03-2020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2909" y="452085"/>
            <a:ext cx="246175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88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a/flag-dannebrog-danmark-dansk-667467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us.iwean.com/wp-content/uploads/2013/08/soyabe.jpg" TargetMode="Externa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pixabay.com/da/flag-dannebrog-danmark-dansk-667467/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sv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0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1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emf"/><Relationship Id="rId4" Type="http://schemas.openxmlformats.org/officeDocument/2006/relationships/image" Target="../media/image61.emf"/><Relationship Id="rId9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2.sv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record/1460483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4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728000" y="5520439"/>
            <a:ext cx="7429500" cy="337439"/>
          </a:xfrm>
        </p:spPr>
        <p:txBody>
          <a:bodyPr/>
          <a:lstStyle/>
          <a:p>
            <a:r>
              <a:rPr lang="fr-CH" dirty="0"/>
              <a:t>20.02.2020 – IPEMA - Alghero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727999" y="2320929"/>
            <a:ext cx="990731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fr-CH" sz="5200" b="1" dirty="0" err="1"/>
              <a:t>Current</a:t>
            </a:r>
            <a:r>
              <a:rPr lang="fr-CH" sz="5200" b="1" dirty="0"/>
              <a:t> </a:t>
            </a:r>
            <a:r>
              <a:rPr lang="fr-CH" sz="5200" b="1" dirty="0" err="1"/>
              <a:t>status</a:t>
            </a:r>
            <a:r>
              <a:rPr lang="fr-CH" sz="5200" b="1" dirty="0"/>
              <a:t> of WP2</a:t>
            </a:r>
            <a:r>
              <a:rPr lang="de-CH" sz="5200" b="1" dirty="0"/>
              <a:t/>
            </a:r>
            <a:br>
              <a:rPr lang="de-CH" sz="5200" b="1" dirty="0"/>
            </a:br>
            <a:r>
              <a:rPr lang="de-CH" sz="5200" b="1" dirty="0"/>
              <a:t/>
            </a:r>
            <a:br>
              <a:rPr lang="de-CH" sz="5200" b="1" dirty="0"/>
            </a:br>
            <a:r>
              <a:rPr lang="de-CH" sz="3200" b="1" dirty="0"/>
              <a:t>Hanne Marbo, Natalie Quiniou,  Olga Moreira, Manuela Vaz-Velho,  Giuseppe Bee, Peadar Lawlor, </a:t>
            </a:r>
            <a:endParaRPr lang="fr-CH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Newer data of protein and lipid deposition</a:t>
            </a:r>
            <a:br>
              <a:rPr lang="en-US" dirty="0"/>
            </a:br>
            <a:r>
              <a:rPr lang="en-US" sz="2000" dirty="0">
                <a:latin typeface="Arial Narrow" panose="020B0606020202030204" pitchFamily="34" charset="0"/>
              </a:rPr>
              <a:t>Agroscope 2019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709598"/>
              </p:ext>
            </p:extLst>
          </p:nvPr>
        </p:nvGraphicFramePr>
        <p:xfrm>
          <a:off x="1703388" y="1474767"/>
          <a:ext cx="4709841" cy="396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SPW 13.0 Graph" r:id="rId3" imgW="5606953" imgH="4721524" progId="">
                  <p:embed/>
                </p:oleObj>
              </mc:Choice>
              <mc:Fallback>
                <p:oleObj name="SPW 13.0 Graph" r:id="rId3" imgW="5606953" imgH="47215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474767"/>
                        <a:ext cx="4709841" cy="396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80394"/>
              </p:ext>
            </p:extLst>
          </p:nvPr>
        </p:nvGraphicFramePr>
        <p:xfrm>
          <a:off x="6482627" y="1476275"/>
          <a:ext cx="5193706" cy="396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SPW 13.0 Graph" r:id="rId5" imgW="6182983" imgH="4719728" progId="">
                  <p:embed/>
                </p:oleObj>
              </mc:Choice>
              <mc:Fallback>
                <p:oleObj name="SPW 13.0 Graph" r:id="rId5" imgW="6182983" imgH="471972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627" y="1476275"/>
                        <a:ext cx="5193706" cy="396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40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Lysin</a:t>
            </a:r>
            <a:r>
              <a:rPr lang="en-US" dirty="0"/>
              <a:t> deposition rate</a:t>
            </a:r>
            <a:br>
              <a:rPr lang="en-US" dirty="0"/>
            </a:br>
            <a:r>
              <a:rPr lang="en-US" sz="2000" dirty="0">
                <a:solidFill>
                  <a:srgbClr val="000000"/>
                </a:solidFill>
              </a:rPr>
              <a:t>Agroscope 2019</a:t>
            </a:r>
            <a:endParaRPr lang="en-US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69187"/>
              </p:ext>
            </p:extLst>
          </p:nvPr>
        </p:nvGraphicFramePr>
        <p:xfrm>
          <a:off x="1728000" y="1802209"/>
          <a:ext cx="4782541" cy="396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SPW 13.0 Graph" r:id="rId3" imgW="5693501" imgH="4719728" progId="">
                  <p:embed/>
                </p:oleObj>
              </mc:Choice>
              <mc:Fallback>
                <p:oleObj name="SPW 13.0 Graph" r:id="rId3" imgW="5693501" imgH="471972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000" y="1802209"/>
                        <a:ext cx="4782541" cy="396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254410"/>
              </p:ext>
            </p:extLst>
          </p:nvPr>
        </p:nvGraphicFramePr>
        <p:xfrm>
          <a:off x="7034366" y="1802209"/>
          <a:ext cx="4641967" cy="396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SPW 13.0 Graph" r:id="rId5" imgW="5526151" imgH="4719728" progId="">
                  <p:embed/>
                </p:oleObj>
              </mc:Choice>
              <mc:Fallback>
                <p:oleObj name="SPW 13.0 Graph" r:id="rId5" imgW="5526151" imgH="471972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366" y="1802209"/>
                        <a:ext cx="4641967" cy="396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8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Amino</a:t>
            </a:r>
            <a:r>
              <a:rPr lang="fr-FR" sz="2800" dirty="0"/>
              <a:t> </a:t>
            </a:r>
            <a:r>
              <a:rPr lang="fr-FR" sz="2800" dirty="0" err="1"/>
              <a:t>acid</a:t>
            </a:r>
            <a:r>
              <a:rPr lang="fr-FR" sz="2800" dirty="0"/>
              <a:t> concentration</a:t>
            </a:r>
            <a:br>
              <a:rPr lang="fr-FR" sz="2800" dirty="0"/>
            </a:br>
            <a:r>
              <a:rPr lang="fr-FR" sz="2000" i="1" dirty="0"/>
              <a:t>Be </a:t>
            </a:r>
            <a:r>
              <a:rPr lang="fr-FR" sz="2000" i="1" dirty="0" err="1"/>
              <a:t>careful</a:t>
            </a:r>
            <a:r>
              <a:rPr lang="fr-FR" sz="2000" i="1" dirty="0"/>
              <a:t> to the lysine </a:t>
            </a:r>
            <a:r>
              <a:rPr lang="fr-FR" sz="2000" i="1" dirty="0" err="1"/>
              <a:t>level</a:t>
            </a:r>
            <a:r>
              <a:rPr lang="fr-FR" sz="2000" i="1" dirty="0"/>
              <a:t> per unit of net </a:t>
            </a:r>
            <a:r>
              <a:rPr lang="fr-FR" sz="2000" i="1" dirty="0" err="1"/>
              <a:t>energy</a:t>
            </a:r>
            <a:endParaRPr lang="fr-FR" sz="2800" dirty="0"/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1981201" y="2530247"/>
          <a:ext cx="4218731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981200" y="2236059"/>
            <a:ext cx="41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Digestible lysine, g/MJ 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77335" y="3172277"/>
            <a:ext cx="483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FF"/>
                </a:solidFill>
                <a:latin typeface="Calibri"/>
              </a:rPr>
              <a:t>2P-EM =  </a:t>
            </a:r>
            <a:r>
              <a:rPr lang="fr-FR" sz="1800" dirty="0" err="1">
                <a:solidFill>
                  <a:srgbClr val="0000FF"/>
                </a:solidFill>
                <a:latin typeface="Calibri"/>
              </a:rPr>
              <a:t>based</a:t>
            </a:r>
            <a:r>
              <a:rPr lang="fr-FR" sz="1800" dirty="0">
                <a:solidFill>
                  <a:srgbClr val="0000FF"/>
                </a:solidFill>
                <a:latin typeface="Calibri"/>
              </a:rPr>
              <a:t> on </a:t>
            </a:r>
            <a:r>
              <a:rPr lang="fr-FR" sz="1800" dirty="0" err="1">
                <a:solidFill>
                  <a:srgbClr val="0000FF"/>
                </a:solidFill>
                <a:latin typeface="Calibri"/>
              </a:rPr>
              <a:t>requirement</a:t>
            </a:r>
            <a:r>
              <a:rPr lang="fr-FR" sz="1800" dirty="0">
                <a:solidFill>
                  <a:srgbClr val="0000FF"/>
                </a:solidFill>
                <a:latin typeface="Calibri"/>
              </a:rPr>
              <a:t> of </a:t>
            </a:r>
            <a:r>
              <a:rPr lang="fr-FR" sz="1800" dirty="0" err="1">
                <a:solidFill>
                  <a:srgbClr val="0000FF"/>
                </a:solidFill>
                <a:latin typeface="Calibri"/>
              </a:rPr>
              <a:t>entire</a:t>
            </a:r>
            <a:r>
              <a:rPr lang="fr-FR" sz="1800" dirty="0">
                <a:solidFill>
                  <a:srgbClr val="0000FF"/>
                </a:solidFill>
                <a:latin typeface="Calibri"/>
              </a:rPr>
              <a:t> males</a:t>
            </a:r>
            <a:endParaRPr lang="fr-FR" sz="1800" baseline="-25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7335" y="3532317"/>
            <a:ext cx="508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0000"/>
                </a:solidFill>
                <a:latin typeface="Calibri"/>
              </a:rPr>
              <a:t>2P-CM = </a:t>
            </a:r>
            <a:r>
              <a:rPr lang="fr-FR" sz="1800" dirty="0" err="1">
                <a:solidFill>
                  <a:srgbClr val="FF0000"/>
                </a:solidFill>
                <a:latin typeface="Calibri"/>
              </a:rPr>
              <a:t>based</a:t>
            </a:r>
            <a:r>
              <a:rPr lang="fr-FR" sz="1800" dirty="0">
                <a:solidFill>
                  <a:srgbClr val="FF0000"/>
                </a:solidFill>
                <a:latin typeface="Calibri"/>
              </a:rPr>
              <a:t> on </a:t>
            </a:r>
            <a:r>
              <a:rPr lang="fr-FR" sz="1800" dirty="0" err="1">
                <a:solidFill>
                  <a:srgbClr val="FF0000"/>
                </a:solidFill>
                <a:latin typeface="Calibri"/>
              </a:rPr>
              <a:t>requirement</a:t>
            </a:r>
            <a:r>
              <a:rPr lang="fr-FR" sz="1800" dirty="0">
                <a:solidFill>
                  <a:srgbClr val="FF0000"/>
                </a:solidFill>
                <a:latin typeface="Calibri"/>
              </a:rPr>
              <a:t> of </a:t>
            </a:r>
            <a:r>
              <a:rPr lang="fr-FR" sz="1800" dirty="0" err="1">
                <a:solidFill>
                  <a:srgbClr val="FF0000"/>
                </a:solidFill>
                <a:latin typeface="Calibri"/>
              </a:rPr>
              <a:t>castrated</a:t>
            </a:r>
            <a:r>
              <a:rPr lang="fr-FR" sz="1800" dirty="0">
                <a:solidFill>
                  <a:srgbClr val="FF0000"/>
                </a:solidFill>
                <a:latin typeface="Calibri"/>
              </a:rPr>
              <a:t> males</a:t>
            </a:r>
            <a:endParaRPr lang="fr-FR" sz="18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77335" y="4714504"/>
            <a:ext cx="31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>
                <a:solidFill>
                  <a:srgbClr val="FF0000"/>
                </a:solidFill>
                <a:latin typeface="Calibri"/>
              </a:rPr>
              <a:t>requirement</a:t>
            </a:r>
            <a:r>
              <a:rPr lang="fr-FR" sz="1800" dirty="0">
                <a:solidFill>
                  <a:srgbClr val="FF0000"/>
                </a:solidFill>
                <a:latin typeface="Calibri"/>
              </a:rPr>
              <a:t> of </a:t>
            </a:r>
            <a:r>
              <a:rPr lang="fr-FR" sz="1800" dirty="0" err="1">
                <a:solidFill>
                  <a:srgbClr val="FF0000"/>
                </a:solidFill>
                <a:latin typeface="Calibri"/>
              </a:rPr>
              <a:t>castrated</a:t>
            </a:r>
            <a:r>
              <a:rPr lang="fr-FR" sz="1800" dirty="0">
                <a:solidFill>
                  <a:srgbClr val="FF0000"/>
                </a:solidFill>
                <a:latin typeface="Calibri"/>
              </a:rPr>
              <a:t> males</a:t>
            </a:r>
            <a:endParaRPr lang="fr-FR" sz="18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77335" y="3933191"/>
            <a:ext cx="318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>
                <a:solidFill>
                  <a:srgbClr val="0000FF"/>
                </a:solidFill>
                <a:latin typeface="Calibri"/>
              </a:rPr>
              <a:t>requirement</a:t>
            </a:r>
            <a:r>
              <a:rPr lang="fr-FR" sz="1800" dirty="0">
                <a:solidFill>
                  <a:srgbClr val="0000FF"/>
                </a:solidFill>
                <a:latin typeface="Calibri"/>
              </a:rPr>
              <a:t> of </a:t>
            </a:r>
            <a:r>
              <a:rPr lang="fr-FR" sz="1800" dirty="0" err="1">
                <a:solidFill>
                  <a:srgbClr val="0000FF"/>
                </a:solidFill>
                <a:latin typeface="Calibri"/>
              </a:rPr>
              <a:t>entire</a:t>
            </a:r>
            <a:r>
              <a:rPr lang="fr-FR" sz="1800" dirty="0">
                <a:solidFill>
                  <a:srgbClr val="0000FF"/>
                </a:solidFill>
                <a:latin typeface="Calibri"/>
              </a:rPr>
              <a:t> males</a:t>
            </a:r>
            <a:endParaRPr lang="fr-FR" sz="1800" baseline="-25000" dirty="0">
              <a:solidFill>
                <a:srgbClr val="0000FF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4616" y="6405543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Quiniou et al. (2015)</a:t>
            </a:r>
          </a:p>
        </p:txBody>
      </p:sp>
      <p:pic>
        <p:nvPicPr>
          <p:cNvPr id="16" name="Image 15" descr="P1100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5091" y="1091858"/>
            <a:ext cx="2517077" cy="18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1981200" y="939803"/>
            <a:ext cx="579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solidFill>
                  <a:srgbClr val="0000FF"/>
                </a:solidFill>
                <a:latin typeface="Calibri"/>
              </a:rPr>
              <a:t>Growth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performance of EM </a:t>
            </a:r>
            <a:br>
              <a:rPr lang="fr-FR" b="1" dirty="0">
                <a:solidFill>
                  <a:srgbClr val="0000FF"/>
                </a:solidFill>
                <a:latin typeface="Calibri"/>
              </a:rPr>
            </a:br>
            <a:r>
              <a:rPr lang="fr-FR" b="1" dirty="0" err="1">
                <a:solidFill>
                  <a:srgbClr val="0000FF"/>
                </a:solidFill>
                <a:latin typeface="Calibri"/>
              </a:rPr>
              <a:t>under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FR" b="1" dirty="0" err="1">
                <a:solidFill>
                  <a:srgbClr val="0000FF"/>
                </a:solidFill>
                <a:latin typeface="Calibri"/>
              </a:rPr>
              <a:t>two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FR" b="1" dirty="0" err="1">
                <a:solidFill>
                  <a:srgbClr val="0000FF"/>
                </a:solidFill>
                <a:latin typeface="Calibri"/>
              </a:rPr>
              <a:t>different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2-phase (2P) </a:t>
            </a:r>
            <a:r>
              <a:rPr lang="fr-FR" b="1" dirty="0" err="1">
                <a:solidFill>
                  <a:srgbClr val="0000FF"/>
                </a:solidFill>
                <a:latin typeface="Calibri"/>
              </a:rPr>
              <a:t>strategies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/>
            </a:r>
            <a:br>
              <a:rPr lang="fr-FR" b="1" dirty="0">
                <a:solidFill>
                  <a:srgbClr val="0000FF"/>
                </a:solidFill>
                <a:latin typeface="Calibri"/>
              </a:rPr>
            </a:br>
            <a:endParaRPr lang="fr-FR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8" name="Rectangle à coins arrondis 13">
            <a:extLst>
              <a:ext uri="{FF2B5EF4-FFF2-40B4-BE49-F238E27FC236}">
                <a16:creationId xmlns:a16="http://schemas.microsoft.com/office/drawing/2014/main" id="{46B08AE3-3B88-4EDB-ABC0-37E35BC24FBB}"/>
              </a:ext>
            </a:extLst>
          </p:cNvPr>
          <p:cNvSpPr/>
          <p:nvPr/>
        </p:nvSpPr>
        <p:spPr bwMode="auto">
          <a:xfrm>
            <a:off x="5681090" y="5701071"/>
            <a:ext cx="2304000" cy="64800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white"/>
                </a:solidFill>
                <a:latin typeface="Calibri"/>
              </a:rPr>
              <a:t>2P-CM</a:t>
            </a:r>
            <a:br>
              <a:rPr lang="fr-FR" sz="2000" dirty="0">
                <a:solidFill>
                  <a:prstClr val="white"/>
                </a:solidFill>
                <a:latin typeface="Calibri"/>
              </a:rPr>
            </a:br>
            <a:r>
              <a:rPr lang="fr-FR" sz="2000" dirty="0">
                <a:solidFill>
                  <a:prstClr val="white"/>
                </a:solidFill>
                <a:latin typeface="Calibri"/>
              </a:rPr>
              <a:t>0.84 / 0.71 g/MJ NE</a:t>
            </a:r>
          </a:p>
        </p:txBody>
      </p:sp>
      <p:sp>
        <p:nvSpPr>
          <p:cNvPr id="19" name="Rectangle à coins arrondis 14">
            <a:extLst>
              <a:ext uri="{FF2B5EF4-FFF2-40B4-BE49-F238E27FC236}">
                <a16:creationId xmlns:a16="http://schemas.microsoft.com/office/drawing/2014/main" id="{3D790A7A-7BB0-4D32-9D7F-BDBFFFEF9152}"/>
              </a:ext>
            </a:extLst>
          </p:cNvPr>
          <p:cNvSpPr/>
          <p:nvPr/>
        </p:nvSpPr>
        <p:spPr bwMode="auto">
          <a:xfrm>
            <a:off x="8099821" y="5701071"/>
            <a:ext cx="2304000" cy="648000"/>
          </a:xfrm>
          <a:prstGeom prst="roundRect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white"/>
                </a:solidFill>
                <a:latin typeface="Calibri"/>
              </a:rPr>
              <a:t>2P-EM</a:t>
            </a:r>
            <a:br>
              <a:rPr lang="fr-FR" sz="2000" dirty="0">
                <a:solidFill>
                  <a:prstClr val="white"/>
                </a:solidFill>
                <a:latin typeface="Calibri"/>
              </a:rPr>
            </a:br>
            <a:r>
              <a:rPr lang="fr-FR" sz="2000" dirty="0">
                <a:solidFill>
                  <a:prstClr val="white"/>
                </a:solidFill>
                <a:latin typeface="Calibri"/>
              </a:rPr>
              <a:t>0.94 / 0.81 g/MJ NE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37759D1-3984-4077-868A-553F0E8945C8}"/>
              </a:ext>
            </a:extLst>
          </p:cNvPr>
          <p:cNvSpPr/>
          <p:nvPr/>
        </p:nvSpPr>
        <p:spPr bwMode="auto">
          <a:xfrm>
            <a:off x="6829531" y="5265326"/>
            <a:ext cx="2331217" cy="401944"/>
          </a:xfrm>
          <a:custGeom>
            <a:avLst/>
            <a:gdLst>
              <a:gd name="connsiteX0" fmla="*/ 0 w 2331217"/>
              <a:gd name="connsiteY0" fmla="*/ 401944 h 401944"/>
              <a:gd name="connsiteX1" fmla="*/ 1155560 w 2331217"/>
              <a:gd name="connsiteY1" fmla="*/ 10 h 401944"/>
              <a:gd name="connsiteX2" fmla="*/ 2331217 w 2331217"/>
              <a:gd name="connsiteY2" fmla="*/ 391896 h 40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1217" h="401944">
                <a:moveTo>
                  <a:pt x="0" y="401944"/>
                </a:moveTo>
                <a:cubicBezTo>
                  <a:pt x="383512" y="201814"/>
                  <a:pt x="767024" y="1685"/>
                  <a:pt x="1155560" y="10"/>
                </a:cubicBezTo>
                <a:cubicBezTo>
                  <a:pt x="1544096" y="-1665"/>
                  <a:pt x="1937656" y="195115"/>
                  <a:pt x="2331217" y="39189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D6527D-0856-4D9C-9640-1251A4E0437E}"/>
              </a:ext>
            </a:extLst>
          </p:cNvPr>
          <p:cNvSpPr txBox="1"/>
          <p:nvPr/>
        </p:nvSpPr>
        <p:spPr>
          <a:xfrm>
            <a:off x="7341996" y="5341031"/>
            <a:ext cx="138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FF"/>
                </a:solidFill>
                <a:latin typeface="Calibri"/>
              </a:rPr>
              <a:t>+0.1 g/MJ</a:t>
            </a:r>
          </a:p>
        </p:txBody>
      </p:sp>
    </p:spTree>
    <p:extLst>
      <p:ext uri="{BB962C8B-B14F-4D97-AF65-F5344CB8AC3E}">
        <p14:creationId xmlns:p14="http://schemas.microsoft.com/office/powerpoint/2010/main" val="114558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Amino</a:t>
            </a:r>
            <a:r>
              <a:rPr lang="fr-FR" sz="2800" dirty="0"/>
              <a:t> </a:t>
            </a:r>
            <a:r>
              <a:rPr lang="fr-FR" sz="2800" dirty="0" err="1"/>
              <a:t>acid</a:t>
            </a:r>
            <a:r>
              <a:rPr lang="fr-FR" sz="2800" dirty="0"/>
              <a:t> concentration in </a:t>
            </a:r>
            <a:r>
              <a:rPr lang="fr-FR" sz="2800" dirty="0" err="1"/>
              <a:t>diets</a:t>
            </a:r>
            <a:r>
              <a:rPr lang="fr-FR" sz="2800" dirty="0"/>
              <a:t> for </a:t>
            </a:r>
            <a:r>
              <a:rPr lang="fr-FR" sz="2800" dirty="0" err="1"/>
              <a:t>EM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/>
              <a:t>Be </a:t>
            </a:r>
            <a:r>
              <a:rPr lang="fr-FR" sz="2000" i="1" dirty="0" err="1"/>
              <a:t>careful</a:t>
            </a:r>
            <a:r>
              <a:rPr lang="fr-FR" sz="2000" i="1" dirty="0"/>
              <a:t> to the lysine </a:t>
            </a:r>
            <a:r>
              <a:rPr lang="fr-FR" sz="2000" i="1" dirty="0" err="1"/>
              <a:t>level</a:t>
            </a:r>
            <a:r>
              <a:rPr lang="fr-FR" sz="2000" i="1" dirty="0"/>
              <a:t> per unit of net </a:t>
            </a:r>
            <a:r>
              <a:rPr lang="fr-FR" sz="2000" i="1" dirty="0" err="1"/>
              <a:t>energy</a:t>
            </a:r>
            <a:endParaRPr lang="fr-FR" sz="2000" i="1" dirty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5503191" y="2357246"/>
            <a:ext cx="2304000" cy="64800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white"/>
                </a:solidFill>
                <a:latin typeface="Calibri"/>
              </a:rPr>
              <a:t>Males </a:t>
            </a:r>
            <a:br>
              <a:rPr lang="fr-FR" sz="2000" dirty="0">
                <a:solidFill>
                  <a:prstClr val="white"/>
                </a:solidFill>
                <a:latin typeface="Calibri"/>
              </a:rPr>
            </a:br>
            <a:r>
              <a:rPr lang="fr-FR" sz="2000" dirty="0" err="1">
                <a:solidFill>
                  <a:prstClr val="white"/>
                </a:solidFill>
                <a:latin typeface="Calibri"/>
              </a:rPr>
              <a:t>fed</a:t>
            </a:r>
            <a:r>
              <a:rPr lang="fr-FR" sz="2000" dirty="0">
                <a:solidFill>
                  <a:prstClr val="white"/>
                </a:solidFill>
                <a:latin typeface="Calibri"/>
              </a:rPr>
              <a:t> the 2P-CM </a:t>
            </a:r>
            <a:r>
              <a:rPr lang="fr-FR" sz="2000" dirty="0" err="1">
                <a:solidFill>
                  <a:prstClr val="white"/>
                </a:solidFill>
                <a:latin typeface="Calibri"/>
              </a:rPr>
              <a:t>diets</a:t>
            </a:r>
            <a:endParaRPr lang="fr-FR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7921922" y="2357246"/>
            <a:ext cx="2304000" cy="648000"/>
          </a:xfrm>
          <a:prstGeom prst="roundRect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white"/>
                </a:solidFill>
                <a:latin typeface="Calibri"/>
              </a:rPr>
              <a:t>Males </a:t>
            </a:r>
            <a:br>
              <a:rPr lang="fr-FR" sz="2000" dirty="0">
                <a:solidFill>
                  <a:prstClr val="white"/>
                </a:solidFill>
                <a:latin typeface="Calibri"/>
              </a:rPr>
            </a:br>
            <a:r>
              <a:rPr lang="fr-FR" sz="2000" dirty="0" err="1">
                <a:solidFill>
                  <a:prstClr val="white"/>
                </a:solidFill>
                <a:latin typeface="Calibri"/>
              </a:rPr>
              <a:t>fed</a:t>
            </a:r>
            <a:r>
              <a:rPr lang="fr-FR" sz="2000" dirty="0">
                <a:solidFill>
                  <a:prstClr val="white"/>
                </a:solidFill>
                <a:latin typeface="Calibri"/>
              </a:rPr>
              <a:t> the 2P-EM </a:t>
            </a:r>
            <a:r>
              <a:rPr lang="fr-FR" sz="2000" dirty="0" err="1">
                <a:solidFill>
                  <a:prstClr val="white"/>
                </a:solidFill>
                <a:latin typeface="Calibri"/>
              </a:rPr>
              <a:t>diets</a:t>
            </a:r>
            <a:endParaRPr lang="fr-FR" sz="20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1" name="Espace réservé du contenu 1"/>
          <p:cNvGraphicFramePr>
            <a:graphicFrameLocks/>
          </p:cNvGraphicFramePr>
          <p:nvPr/>
        </p:nvGraphicFramePr>
        <p:xfrm>
          <a:off x="2590004" y="2626476"/>
          <a:ext cx="781200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solidFill>
                            <a:srgbClr val="0000FF"/>
                          </a:solidFill>
                          <a:latin typeface="+mn-lt"/>
                        </a:rPr>
                        <a:t>ADG</a:t>
                      </a:r>
                      <a:r>
                        <a:rPr lang="fr-FR" sz="2800" dirty="0">
                          <a:solidFill>
                            <a:srgbClr val="0000FF"/>
                          </a:solidFill>
                          <a:latin typeface="+mn-lt"/>
                        </a:rPr>
                        <a:t>, g/d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>
                          <a:solidFill>
                            <a:srgbClr val="FF0000"/>
                          </a:solidFill>
                          <a:latin typeface="+mn-lt"/>
                        </a:rPr>
                        <a:t>886</a:t>
                      </a:r>
                      <a:endParaRPr lang="fr-FR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>
                          <a:solidFill>
                            <a:srgbClr val="0000FF"/>
                          </a:solidFill>
                          <a:latin typeface="+mn-lt"/>
                        </a:rPr>
                        <a:t>898</a:t>
                      </a: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800" dirty="0" err="1">
                          <a:solidFill>
                            <a:srgbClr val="0000FF"/>
                          </a:solidFill>
                          <a:latin typeface="+mn-lt"/>
                        </a:rPr>
                        <a:t>FCR</a:t>
                      </a: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aseline="300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>
                          <a:solidFill>
                            <a:srgbClr val="FF0000"/>
                          </a:solidFill>
                          <a:latin typeface="+mn-lt"/>
                        </a:rPr>
                        <a:t>2.39</a:t>
                      </a:r>
                      <a:endParaRPr lang="fr-FR" sz="2800" baseline="30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aseline="300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>
                          <a:solidFill>
                            <a:srgbClr val="0000FF"/>
                          </a:solidFill>
                          <a:latin typeface="+mn-lt"/>
                        </a:rPr>
                        <a:t>2.28</a:t>
                      </a:r>
                      <a:endParaRPr lang="fr-FR" sz="2800" baseline="300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err="1">
                          <a:solidFill>
                            <a:srgbClr val="0000FF"/>
                          </a:solidFill>
                          <a:latin typeface="+mn-lt"/>
                        </a:rPr>
                        <a:t>Carcass</a:t>
                      </a:r>
                      <a:r>
                        <a:rPr lang="fr-FR" sz="280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FF"/>
                          </a:solidFill>
                          <a:latin typeface="+mn-lt"/>
                        </a:rPr>
                        <a:t>leanness</a:t>
                      </a: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FF0000"/>
                          </a:solidFill>
                          <a:latin typeface="+mn-lt"/>
                        </a:rPr>
                        <a:t>60.7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0000FF"/>
                          </a:solidFill>
                          <a:latin typeface="+mn-lt"/>
                        </a:rPr>
                        <a:t>62.2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lèche droite 5"/>
          <p:cNvSpPr/>
          <p:nvPr/>
        </p:nvSpPr>
        <p:spPr bwMode="auto">
          <a:xfrm rot="19907718">
            <a:off x="7625206" y="4372407"/>
            <a:ext cx="454960" cy="137102"/>
          </a:xfrm>
          <a:prstGeom prst="rightArrow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 rot="1764671">
            <a:off x="7560935" y="3895582"/>
            <a:ext cx="527864" cy="118166"/>
          </a:xfrm>
          <a:prstGeom prst="rightArrow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77660" y="6405543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Quiniou et al. (2015)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69389" y="4885988"/>
            <a:ext cx="862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A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diet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optimised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for CM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is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cheaper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than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the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diet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optimised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for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EM</a:t>
            </a:r>
            <a:endParaRPr lang="fr-FR" sz="2000" dirty="0">
              <a:solidFill>
                <a:srgbClr val="0000FF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17168" y="5239341"/>
            <a:ext cx="878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but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it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does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not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allow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to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take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a full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advantage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of the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growth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potential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of the EM</a:t>
            </a:r>
            <a:b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</a:br>
            <a:r>
              <a:rPr lang="fr-FR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because</a:t>
            </a:r>
            <a:r>
              <a:rPr lang="fr-FR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AA supplies are </a:t>
            </a:r>
            <a:r>
              <a:rPr lang="fr-FR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limiting</a:t>
            </a:r>
            <a:r>
              <a:rPr lang="fr-FR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for muscle </a:t>
            </a:r>
            <a:r>
              <a:rPr lang="fr-FR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deposition</a:t>
            </a:r>
            <a:endParaRPr lang="fr-FR" sz="2000" dirty="0">
              <a:solidFill>
                <a:srgbClr val="FF0000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41484" y="6416054"/>
            <a:ext cx="248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white"/>
                </a:solidFill>
                <a:latin typeface="Calibri"/>
              </a:rPr>
              <a:t>(LWxLD) x (LWxPP)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81200" y="939803"/>
            <a:ext cx="5940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solidFill>
                  <a:srgbClr val="0000FF"/>
                </a:solidFill>
                <a:latin typeface="Calibri"/>
              </a:rPr>
              <a:t>Growth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performance of EM </a:t>
            </a:r>
            <a:br>
              <a:rPr lang="fr-FR" b="1" dirty="0">
                <a:solidFill>
                  <a:srgbClr val="0000FF"/>
                </a:solidFill>
                <a:latin typeface="Calibri"/>
              </a:rPr>
            </a:br>
            <a:r>
              <a:rPr lang="fr-FR" b="1" dirty="0" err="1">
                <a:solidFill>
                  <a:srgbClr val="0000FF"/>
                </a:solidFill>
                <a:latin typeface="Calibri"/>
              </a:rPr>
              <a:t>under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FR" b="1" dirty="0" err="1">
                <a:solidFill>
                  <a:srgbClr val="0000FF"/>
                </a:solidFill>
                <a:latin typeface="Calibri"/>
              </a:rPr>
              <a:t>two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FR" b="1" dirty="0" err="1">
                <a:solidFill>
                  <a:srgbClr val="0000FF"/>
                </a:solidFill>
                <a:latin typeface="Calibri"/>
              </a:rPr>
              <a:t>different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> 2-phase (2P) </a:t>
            </a:r>
            <a:r>
              <a:rPr lang="fr-FR" b="1" dirty="0" err="1">
                <a:solidFill>
                  <a:srgbClr val="0000FF"/>
                </a:solidFill>
                <a:latin typeface="Calibri"/>
              </a:rPr>
              <a:t>strategies</a:t>
            </a:r>
            <a:r>
              <a:rPr lang="fr-FR" b="1" dirty="0">
                <a:solidFill>
                  <a:srgbClr val="0000FF"/>
                </a:solidFill>
                <a:latin typeface="Calibri"/>
              </a:rPr>
              <a:t/>
            </a:r>
            <a:br>
              <a:rPr lang="fr-FR" b="1" dirty="0">
                <a:solidFill>
                  <a:srgbClr val="0000FF"/>
                </a:solidFill>
                <a:latin typeface="Calibri"/>
              </a:rPr>
            </a:br>
            <a:endParaRPr lang="fr-FR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90004" y="2356716"/>
            <a:ext cx="284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Average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growth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performance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5BFA7B7-4398-4E75-A85C-97659B60A275}"/>
              </a:ext>
            </a:extLst>
          </p:cNvPr>
          <p:cNvCxnSpPr/>
          <p:nvPr/>
        </p:nvCxnSpPr>
        <p:spPr>
          <a:xfrm flipV="1">
            <a:off x="7619818" y="3429001"/>
            <a:ext cx="302105" cy="879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3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Amino</a:t>
            </a:r>
            <a:r>
              <a:rPr lang="fr-FR" sz="2800" dirty="0"/>
              <a:t> </a:t>
            </a:r>
            <a:r>
              <a:rPr lang="fr-FR" sz="2800" dirty="0" err="1"/>
              <a:t>acid</a:t>
            </a:r>
            <a:r>
              <a:rPr lang="fr-FR" sz="2800" dirty="0"/>
              <a:t> balance</a:t>
            </a:r>
            <a:br>
              <a:rPr lang="fr-FR" sz="2800" dirty="0"/>
            </a:br>
            <a:r>
              <a:rPr lang="fr-FR" sz="2000" i="1" dirty="0"/>
              <a:t>Be </a:t>
            </a:r>
            <a:r>
              <a:rPr lang="fr-FR" sz="2000" i="1" dirty="0" err="1"/>
              <a:t>careful</a:t>
            </a:r>
            <a:r>
              <a:rPr lang="fr-FR" sz="2000" i="1" dirty="0"/>
              <a:t> to the ratio </a:t>
            </a:r>
            <a:r>
              <a:rPr lang="fr-FR" sz="2000" i="1" dirty="0" err="1"/>
              <a:t>between</a:t>
            </a:r>
            <a:r>
              <a:rPr lang="fr-FR" sz="2000" i="1" dirty="0"/>
              <a:t> essential AA</a:t>
            </a:r>
          </a:p>
        </p:txBody>
      </p:sp>
      <p:graphicFrame>
        <p:nvGraphicFramePr>
          <p:cNvPr id="11" name="Espace réservé du contenu 1"/>
          <p:cNvGraphicFramePr>
            <a:graphicFrameLocks noGrp="1"/>
          </p:cNvGraphicFramePr>
          <p:nvPr>
            <p:ph idx="1"/>
          </p:nvPr>
        </p:nvGraphicFramePr>
        <p:xfrm>
          <a:off x="2590004" y="958454"/>
          <a:ext cx="781200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err="1"/>
                        <a:t>Average</a:t>
                      </a:r>
                      <a:r>
                        <a:rPr lang="fr-FR" sz="2800" b="1" dirty="0"/>
                        <a:t> </a:t>
                      </a:r>
                      <a:r>
                        <a:rPr lang="fr-FR" sz="2800" b="1" dirty="0" err="1"/>
                        <a:t>growth</a:t>
                      </a:r>
                      <a:r>
                        <a:rPr lang="fr-FR" sz="2800" b="1" dirty="0"/>
                        <a:t> performance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err="1">
                          <a:solidFill>
                            <a:srgbClr val="0000FF"/>
                          </a:solidFill>
                          <a:latin typeface="+mn-lt"/>
                        </a:rPr>
                        <a:t>Carcass</a:t>
                      </a:r>
                      <a:r>
                        <a:rPr lang="fr-FR" sz="280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FF"/>
                          </a:solidFill>
                          <a:latin typeface="+mn-lt"/>
                        </a:rPr>
                        <a:t>leanness</a:t>
                      </a:r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00B050"/>
                          </a:solidFill>
                          <a:latin typeface="+mn-lt"/>
                        </a:rPr>
                        <a:t>62.2</a:t>
                      </a:r>
                      <a:endParaRPr lang="fr-FR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solidFill>
                            <a:srgbClr val="FF0000"/>
                          </a:solidFill>
                          <a:latin typeface="+mn-lt"/>
                        </a:rPr>
                        <a:t>60.9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Flèche droite 12"/>
          <p:cNvSpPr/>
          <p:nvPr/>
        </p:nvSpPr>
        <p:spPr bwMode="auto">
          <a:xfrm rot="1917969">
            <a:off x="7450174" y="2080683"/>
            <a:ext cx="558487" cy="145055"/>
          </a:xfrm>
          <a:prstGeom prst="rightArrow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449044" y="2448212"/>
          <a:ext cx="7816536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**minimum ratio</a:t>
                      </a:r>
                      <a:r>
                        <a:rPr lang="fr-FR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baseline="0" dirty="0" err="1">
                          <a:solidFill>
                            <a:schemeClr val="bg1"/>
                          </a:solidFill>
                        </a:rPr>
                        <a:t>with</a:t>
                      </a:r>
                      <a:r>
                        <a:rPr lang="fr-FR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baseline="0" dirty="0" err="1">
                          <a:solidFill>
                            <a:schemeClr val="bg1"/>
                          </a:solidFill>
                        </a:rPr>
                        <a:t>dig</a:t>
                      </a:r>
                      <a:r>
                        <a:rPr lang="fr-FR" b="0" baseline="0" dirty="0">
                          <a:solidFill>
                            <a:schemeClr val="bg1"/>
                          </a:solidFill>
                        </a:rPr>
                        <a:t>. LYS, %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MET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>
                          <a:solidFill>
                            <a:schemeClr val="bg1"/>
                          </a:solidFill>
                        </a:rPr>
                        <a:t>M+C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THR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TRP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VAL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ILE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>
                          <a:solidFill>
                            <a:schemeClr val="bg1"/>
                          </a:solidFill>
                        </a:rPr>
                        <a:t>HIS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LEU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53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577660" y="6405543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Quiniou et al. (2015) and </a:t>
            </a:r>
            <a:r>
              <a:rPr lang="fr-FR" sz="1800" dirty="0" err="1">
                <a:solidFill>
                  <a:prstClr val="white">
                    <a:lumMod val="95000"/>
                  </a:prstClr>
                </a:solidFill>
                <a:latin typeface="Calibri"/>
              </a:rPr>
              <a:t>unpuplish</a:t>
            </a:r>
            <a:r>
              <a:rPr lang="fr-FR" sz="1800" dirty="0" err="1">
                <a:solidFill>
                  <a:srgbClr val="C00000"/>
                </a:solidFill>
                <a:latin typeface="Calibri"/>
              </a:rPr>
              <a:t>ed</a:t>
            </a:r>
            <a:endParaRPr lang="fr-FR" sz="1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7916009" y="1107925"/>
            <a:ext cx="2160001" cy="72000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  <a:latin typeface="Calibri"/>
              </a:rPr>
              <a:t>unbalanced</a:t>
            </a:r>
            <a:r>
              <a:rPr lang="fr-FR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dirty="0" err="1">
                <a:solidFill>
                  <a:prstClr val="white"/>
                </a:solidFill>
                <a:latin typeface="Calibri"/>
              </a:rPr>
              <a:t>eAA</a:t>
            </a:r>
            <a:r>
              <a:rPr lang="fr-FR" dirty="0">
                <a:solidFill>
                  <a:prstClr val="white"/>
                </a:solidFill>
                <a:latin typeface="Calibri"/>
              </a:rPr>
              <a:t>*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569417" y="1107925"/>
            <a:ext cx="2160001" cy="7200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dirty="0" err="1">
                <a:solidFill>
                  <a:prstClr val="white"/>
                </a:solidFill>
                <a:latin typeface="Calibri"/>
              </a:rPr>
              <a:t>ideal</a:t>
            </a:r>
            <a:r>
              <a:rPr lang="fr-FR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Calibri"/>
              </a:rPr>
              <a:t>protein</a:t>
            </a:r>
            <a:r>
              <a:rPr lang="fr-FR" sz="2800" dirty="0">
                <a:solidFill>
                  <a:prstClr val="white"/>
                </a:solidFill>
                <a:latin typeface="Calibri"/>
              </a:rPr>
              <a:t>**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DABB883-2D8E-4E4D-8B8D-03CF9AF4A72B}"/>
              </a:ext>
            </a:extLst>
          </p:cNvPr>
          <p:cNvGraphicFramePr>
            <a:graphicFrameLocks noGrp="1"/>
          </p:cNvGraphicFramePr>
          <p:nvPr/>
        </p:nvGraphicFramePr>
        <p:xfrm>
          <a:off x="2449044" y="3206450"/>
          <a:ext cx="7816536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**</a:t>
                      </a:r>
                      <a:r>
                        <a:rPr lang="fr-FR" b="0" dirty="0" err="1">
                          <a:solidFill>
                            <a:schemeClr val="bg1"/>
                          </a:solidFill>
                        </a:rPr>
                        <a:t>observed</a:t>
                      </a: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 ratio</a:t>
                      </a:r>
                      <a:r>
                        <a:rPr lang="fr-FR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baseline="0" dirty="0" err="1">
                          <a:solidFill>
                            <a:schemeClr val="bg1"/>
                          </a:solidFill>
                        </a:rPr>
                        <a:t>dig</a:t>
                      </a:r>
                      <a:r>
                        <a:rPr lang="fr-FR" b="0" baseline="0" dirty="0">
                          <a:solidFill>
                            <a:schemeClr val="bg1"/>
                          </a:solidFill>
                        </a:rPr>
                        <a:t>. LYS, %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MET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>
                          <a:solidFill>
                            <a:schemeClr val="bg1"/>
                          </a:solidFill>
                        </a:rPr>
                        <a:t>M+C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THR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TRP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VAL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ILE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>
                          <a:solidFill>
                            <a:schemeClr val="bg1"/>
                          </a:solidFill>
                        </a:rPr>
                        <a:t>HIS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LEU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&lt;30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&lt;60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&lt;65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53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F7D02B64-C0F7-4FB5-9B1F-DB069F363D8A}"/>
              </a:ext>
            </a:extLst>
          </p:cNvPr>
          <p:cNvSpPr txBox="1"/>
          <p:nvPr/>
        </p:nvSpPr>
        <p:spPr>
          <a:xfrm>
            <a:off x="1769389" y="4885989"/>
            <a:ext cx="8627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Concentration in all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other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essential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amino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acids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must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be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increased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to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meet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the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requirement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of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entire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male (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ideal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protein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profil). </a:t>
            </a:r>
            <a:b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</a:b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Otherwise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, the high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potential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of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entire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male for muscle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growth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is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impaired</a:t>
            </a:r>
            <a:r>
              <a:rPr lang="fr-FR" sz="2000" dirty="0">
                <a:solidFill>
                  <a:srgbClr val="0000FF"/>
                </a:solidFill>
                <a:latin typeface="Calibri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50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</a:t>
            </a:r>
            <a:r>
              <a:rPr lang="fr-FR" dirty="0" err="1"/>
              <a:t>feeding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in EM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41" y="3446816"/>
            <a:ext cx="17430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14" y="3472871"/>
            <a:ext cx="17430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 rot="506058">
            <a:off x="1631800" y="2978897"/>
            <a:ext cx="236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Hunger, activity, aggressiveness</a:t>
            </a:r>
            <a:br>
              <a:rPr lang="en-US" sz="1800" dirty="0">
                <a:solidFill>
                  <a:srgbClr val="FF0000"/>
                </a:solidFill>
                <a:latin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</a:rPr>
              <a:t>Energy fuel for activity</a:t>
            </a:r>
            <a:br>
              <a:rPr lang="en-US" sz="1800" dirty="0">
                <a:solidFill>
                  <a:srgbClr val="FF0000"/>
                </a:solidFill>
                <a:latin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</a:rPr>
              <a:t>= deterioration of </a:t>
            </a:r>
            <a:r>
              <a:rPr lang="en-US" sz="1800" dirty="0" err="1">
                <a:solidFill>
                  <a:srgbClr val="FF0000"/>
                </a:solidFill>
                <a:latin typeface="Calibri"/>
              </a:rPr>
              <a:t>FCR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2423592" y="5721249"/>
            <a:ext cx="682461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8159994" y="5692392"/>
            <a:ext cx="174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FF"/>
                </a:solidFill>
                <a:latin typeface="Calibri"/>
              </a:rPr>
              <a:t>ad libitum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72818" y="5411040"/>
            <a:ext cx="174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FF00FF"/>
                </a:solidFill>
                <a:latin typeface="Calibri"/>
              </a:rPr>
              <a:t/>
            </a:r>
            <a:br>
              <a:rPr lang="fr-FR" sz="2000" dirty="0">
                <a:solidFill>
                  <a:srgbClr val="FF00FF"/>
                </a:solidFill>
                <a:latin typeface="Calibri"/>
              </a:rPr>
            </a:br>
            <a:r>
              <a:rPr lang="fr-FR" sz="2000" dirty="0" err="1">
                <a:solidFill>
                  <a:srgbClr val="FF00FF"/>
                </a:solidFill>
                <a:latin typeface="Calibri"/>
              </a:rPr>
              <a:t>moderate</a:t>
            </a:r>
            <a:r>
              <a:rPr lang="fr-FR" sz="2000" dirty="0">
                <a:solidFill>
                  <a:srgbClr val="FF00FF"/>
                </a:solidFill>
                <a:latin typeface="Calibri"/>
              </a:rPr>
              <a:t> </a:t>
            </a:r>
            <a:r>
              <a:rPr lang="fr-FR" sz="2000" dirty="0" err="1">
                <a:solidFill>
                  <a:srgbClr val="FF00FF"/>
                </a:solidFill>
                <a:latin typeface="Calibri"/>
              </a:rPr>
              <a:t>feed</a:t>
            </a:r>
            <a:r>
              <a:rPr lang="fr-FR" sz="2000" dirty="0">
                <a:solidFill>
                  <a:srgbClr val="FF00FF"/>
                </a:solidFill>
                <a:latin typeface="Calibri"/>
              </a:rPr>
              <a:t> restriction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829180" y="5411040"/>
            <a:ext cx="248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7030A0"/>
                </a:solidFill>
                <a:latin typeface="Calibri"/>
              </a:rPr>
              <a:t/>
            </a:r>
            <a:br>
              <a:rPr lang="fr-FR" sz="2000" dirty="0">
                <a:solidFill>
                  <a:srgbClr val="7030A0"/>
                </a:solidFill>
                <a:latin typeface="Calibri"/>
              </a:rPr>
            </a:br>
            <a:r>
              <a:rPr lang="fr-FR" sz="2000" dirty="0">
                <a:solidFill>
                  <a:srgbClr val="7030A0"/>
                </a:solidFill>
                <a:latin typeface="Calibri"/>
              </a:rPr>
              <a:t>more intense</a:t>
            </a:r>
            <a:br>
              <a:rPr lang="fr-FR" sz="2000" dirty="0">
                <a:solidFill>
                  <a:srgbClr val="7030A0"/>
                </a:solidFill>
                <a:latin typeface="Calibri"/>
              </a:rPr>
            </a:br>
            <a:r>
              <a:rPr lang="fr-FR" sz="2000" dirty="0" err="1">
                <a:solidFill>
                  <a:srgbClr val="7030A0"/>
                </a:solidFill>
                <a:latin typeface="Calibri"/>
              </a:rPr>
              <a:t>feed</a:t>
            </a:r>
            <a:r>
              <a:rPr lang="fr-FR" sz="2000" dirty="0">
                <a:solidFill>
                  <a:srgbClr val="7030A0"/>
                </a:solidFill>
                <a:latin typeface="Calibri"/>
              </a:rPr>
              <a:t> restriction</a:t>
            </a:r>
          </a:p>
        </p:txBody>
      </p:sp>
      <p:sp>
        <p:nvSpPr>
          <p:cNvPr id="8" name="Forme libre 7"/>
          <p:cNvSpPr/>
          <p:nvPr/>
        </p:nvSpPr>
        <p:spPr bwMode="auto">
          <a:xfrm rot="2070496">
            <a:off x="5624629" y="3583910"/>
            <a:ext cx="263661" cy="197146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orme libre 22"/>
          <p:cNvSpPr/>
          <p:nvPr/>
        </p:nvSpPr>
        <p:spPr bwMode="auto">
          <a:xfrm rot="2070496">
            <a:off x="5706622" y="3527624"/>
            <a:ext cx="263661" cy="197146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orme libre 23"/>
          <p:cNvSpPr/>
          <p:nvPr/>
        </p:nvSpPr>
        <p:spPr bwMode="auto">
          <a:xfrm rot="16983213">
            <a:off x="4305139" y="3330170"/>
            <a:ext cx="263661" cy="197146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orme libre 24"/>
          <p:cNvSpPr/>
          <p:nvPr/>
        </p:nvSpPr>
        <p:spPr bwMode="auto">
          <a:xfrm rot="16983213">
            <a:off x="4377147" y="3388834"/>
            <a:ext cx="263661" cy="197146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orme libre 25"/>
          <p:cNvSpPr/>
          <p:nvPr/>
        </p:nvSpPr>
        <p:spPr bwMode="auto">
          <a:xfrm rot="7926558" flipV="1">
            <a:off x="4181024" y="3848918"/>
            <a:ext cx="326064" cy="100787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orme libre 26"/>
          <p:cNvSpPr/>
          <p:nvPr/>
        </p:nvSpPr>
        <p:spPr bwMode="auto">
          <a:xfrm rot="7926558" flipV="1">
            <a:off x="4114396" y="3865011"/>
            <a:ext cx="326064" cy="100787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orme libre 27"/>
          <p:cNvSpPr/>
          <p:nvPr/>
        </p:nvSpPr>
        <p:spPr bwMode="auto">
          <a:xfrm rot="15699562" flipV="1">
            <a:off x="5694380" y="4067156"/>
            <a:ext cx="326064" cy="100787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orme libre 28"/>
          <p:cNvSpPr/>
          <p:nvPr/>
        </p:nvSpPr>
        <p:spPr bwMode="auto">
          <a:xfrm rot="15699562" flipV="1">
            <a:off x="5769392" y="4044353"/>
            <a:ext cx="326064" cy="100787"/>
          </a:xfrm>
          <a:custGeom>
            <a:avLst/>
            <a:gdLst>
              <a:gd name="connsiteX0" fmla="*/ 0 w 263661"/>
              <a:gd name="connsiteY0" fmla="*/ 45681 h 197146"/>
              <a:gd name="connsiteX1" fmla="*/ 22439 w 263661"/>
              <a:gd name="connsiteY1" fmla="*/ 12022 h 197146"/>
              <a:gd name="connsiteX2" fmla="*/ 39269 w 263661"/>
              <a:gd name="connsiteY2" fmla="*/ 23242 h 197146"/>
              <a:gd name="connsiteX3" fmla="*/ 56098 w 263661"/>
              <a:gd name="connsiteY3" fmla="*/ 17632 h 197146"/>
              <a:gd name="connsiteX4" fmla="*/ 61708 w 263661"/>
              <a:gd name="connsiteY4" fmla="*/ 803 h 197146"/>
              <a:gd name="connsiteX5" fmla="*/ 95367 w 263661"/>
              <a:gd name="connsiteY5" fmla="*/ 6412 h 197146"/>
              <a:gd name="connsiteX6" fmla="*/ 129026 w 263661"/>
              <a:gd name="connsiteY6" fmla="*/ 17632 h 197146"/>
              <a:gd name="connsiteX7" fmla="*/ 162685 w 263661"/>
              <a:gd name="connsiteY7" fmla="*/ 6412 h 197146"/>
              <a:gd name="connsiteX8" fmla="*/ 179514 w 263661"/>
              <a:gd name="connsiteY8" fmla="*/ 40071 h 197146"/>
              <a:gd name="connsiteX9" fmla="*/ 185124 w 263661"/>
              <a:gd name="connsiteY9" fmla="*/ 56901 h 197146"/>
              <a:gd name="connsiteX10" fmla="*/ 218783 w 263661"/>
              <a:gd name="connsiteY10" fmla="*/ 68120 h 197146"/>
              <a:gd name="connsiteX11" fmla="*/ 224393 w 263661"/>
              <a:gd name="connsiteY11" fmla="*/ 107389 h 197146"/>
              <a:gd name="connsiteX12" fmla="*/ 241222 w 263661"/>
              <a:gd name="connsiteY12" fmla="*/ 118609 h 197146"/>
              <a:gd name="connsiteX13" fmla="*/ 263661 w 263661"/>
              <a:gd name="connsiteY13" fmla="*/ 169097 h 197146"/>
              <a:gd name="connsiteX14" fmla="*/ 252442 w 263661"/>
              <a:gd name="connsiteY14" fmla="*/ 197146 h 1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61" h="197146">
                <a:moveTo>
                  <a:pt x="0" y="45681"/>
                </a:moveTo>
                <a:cubicBezTo>
                  <a:pt x="2732" y="32023"/>
                  <a:pt x="-931" y="8127"/>
                  <a:pt x="22439" y="12022"/>
                </a:cubicBezTo>
                <a:cubicBezTo>
                  <a:pt x="29090" y="13130"/>
                  <a:pt x="33659" y="19502"/>
                  <a:pt x="39269" y="23242"/>
                </a:cubicBezTo>
                <a:cubicBezTo>
                  <a:pt x="44879" y="21372"/>
                  <a:pt x="51917" y="21813"/>
                  <a:pt x="56098" y="17632"/>
                </a:cubicBezTo>
                <a:cubicBezTo>
                  <a:pt x="60279" y="13451"/>
                  <a:pt x="56022" y="2428"/>
                  <a:pt x="61708" y="803"/>
                </a:cubicBezTo>
                <a:cubicBezTo>
                  <a:pt x="72645" y="-2322"/>
                  <a:pt x="84147" y="4542"/>
                  <a:pt x="95367" y="6412"/>
                </a:cubicBezTo>
                <a:cubicBezTo>
                  <a:pt x="103526" y="30888"/>
                  <a:pt x="95931" y="26658"/>
                  <a:pt x="129026" y="17632"/>
                </a:cubicBezTo>
                <a:cubicBezTo>
                  <a:pt x="140436" y="14520"/>
                  <a:pt x="162685" y="6412"/>
                  <a:pt x="162685" y="6412"/>
                </a:cubicBezTo>
                <a:cubicBezTo>
                  <a:pt x="176786" y="48716"/>
                  <a:pt x="157765" y="-3429"/>
                  <a:pt x="179514" y="40071"/>
                </a:cubicBezTo>
                <a:cubicBezTo>
                  <a:pt x="182159" y="45360"/>
                  <a:pt x="180312" y="53464"/>
                  <a:pt x="185124" y="56901"/>
                </a:cubicBezTo>
                <a:cubicBezTo>
                  <a:pt x="194748" y="63775"/>
                  <a:pt x="218783" y="68120"/>
                  <a:pt x="218783" y="68120"/>
                </a:cubicBezTo>
                <a:cubicBezTo>
                  <a:pt x="220653" y="81210"/>
                  <a:pt x="219023" y="95306"/>
                  <a:pt x="224393" y="107389"/>
                </a:cubicBezTo>
                <a:cubicBezTo>
                  <a:pt x="227131" y="113550"/>
                  <a:pt x="238718" y="112349"/>
                  <a:pt x="241222" y="118609"/>
                </a:cubicBezTo>
                <a:cubicBezTo>
                  <a:pt x="263667" y="174722"/>
                  <a:pt x="226214" y="156614"/>
                  <a:pt x="263661" y="169097"/>
                </a:cubicBezTo>
                <a:cubicBezTo>
                  <a:pt x="257411" y="194102"/>
                  <a:pt x="263504" y="186084"/>
                  <a:pt x="252442" y="197146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28860" y="1856622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>
                <a:solidFill>
                  <a:srgbClr val="FF0000"/>
                </a:solidFill>
                <a:latin typeface="Calibri"/>
              </a:rPr>
              <a:t>Growth</a:t>
            </a:r>
            <a:r>
              <a:rPr lang="fr-FR" sz="1800" dirty="0">
                <a:solidFill>
                  <a:srgbClr val="FF0000"/>
                </a:solidFill>
                <a:latin typeface="Calibri"/>
              </a:rPr>
              <a:t> rate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195092" y="1558562"/>
            <a:ext cx="5996659" cy="0"/>
          </a:xfrm>
          <a:prstGeom prst="straightConnector1">
            <a:avLst/>
          </a:prstGeom>
          <a:ln w="38100">
            <a:solidFill>
              <a:srgbClr val="0000FF"/>
            </a:solidFill>
            <a:prstDash val="dash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86572" y="1177451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>
                <a:solidFill>
                  <a:srgbClr val="0000FF"/>
                </a:solidFill>
                <a:latin typeface="Calibri"/>
              </a:rPr>
              <a:t>Carcass</a:t>
            </a:r>
            <a:r>
              <a:rPr lang="fr-FR" sz="18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alibri"/>
              </a:rPr>
              <a:t>leanness</a:t>
            </a:r>
            <a:r>
              <a:rPr lang="fr-FR" sz="1800" dirty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pic>
        <p:nvPicPr>
          <p:cNvPr id="7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85" y="3417501"/>
            <a:ext cx="17430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8458095" y="5325049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>
                <a:solidFill>
                  <a:srgbClr val="FF0000"/>
                </a:solidFill>
                <a:latin typeface="Calibri"/>
              </a:rPr>
              <a:t>Feed</a:t>
            </a:r>
            <a:r>
              <a:rPr lang="fr-FR" sz="1800" dirty="0">
                <a:solidFill>
                  <a:srgbClr val="FF0000"/>
                </a:solidFill>
                <a:latin typeface="Calibri"/>
              </a:rPr>
              <a:t> conversion ratio </a:t>
            </a:r>
          </a:p>
        </p:txBody>
      </p:sp>
      <p:sp>
        <p:nvSpPr>
          <p:cNvPr id="17" name="Forme libre 16"/>
          <p:cNvSpPr/>
          <p:nvPr/>
        </p:nvSpPr>
        <p:spPr bwMode="auto">
          <a:xfrm flipH="1">
            <a:off x="4067175" y="2905126"/>
            <a:ext cx="6124575" cy="2505075"/>
          </a:xfrm>
          <a:custGeom>
            <a:avLst/>
            <a:gdLst>
              <a:gd name="connsiteX0" fmla="*/ 0 w 5981700"/>
              <a:gd name="connsiteY0" fmla="*/ 1143000 h 1143000"/>
              <a:gd name="connsiteX1" fmla="*/ 2781300 w 5981700"/>
              <a:gd name="connsiteY1" fmla="*/ 895350 h 1143000"/>
              <a:gd name="connsiteX2" fmla="*/ 5981700 w 5981700"/>
              <a:gd name="connsiteY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1700" h="1143000">
                <a:moveTo>
                  <a:pt x="0" y="1143000"/>
                </a:moveTo>
                <a:cubicBezTo>
                  <a:pt x="892175" y="1114425"/>
                  <a:pt x="1784350" y="1085850"/>
                  <a:pt x="2781300" y="895350"/>
                </a:cubicBezTo>
                <a:cubicBezTo>
                  <a:pt x="3778250" y="704850"/>
                  <a:pt x="4879975" y="352425"/>
                  <a:pt x="598170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rme libre 6"/>
          <p:cNvSpPr/>
          <p:nvPr/>
        </p:nvSpPr>
        <p:spPr bwMode="auto">
          <a:xfrm flipH="1">
            <a:off x="4195091" y="2268247"/>
            <a:ext cx="5872834" cy="2999079"/>
          </a:xfrm>
          <a:custGeom>
            <a:avLst/>
            <a:gdLst>
              <a:gd name="connsiteX0" fmla="*/ 0 w 7572375"/>
              <a:gd name="connsiteY0" fmla="*/ 8229 h 2999079"/>
              <a:gd name="connsiteX1" fmla="*/ 3352800 w 7572375"/>
              <a:gd name="connsiteY1" fmla="*/ 465429 h 2999079"/>
              <a:gd name="connsiteX2" fmla="*/ 7572375 w 7572375"/>
              <a:gd name="connsiteY2" fmla="*/ 2999079 h 299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2375" h="2999079">
                <a:moveTo>
                  <a:pt x="0" y="8229"/>
                </a:moveTo>
                <a:cubicBezTo>
                  <a:pt x="1045369" y="-12409"/>
                  <a:pt x="2090738" y="-33046"/>
                  <a:pt x="3352800" y="465429"/>
                </a:cubicBezTo>
                <a:cubicBezTo>
                  <a:pt x="4614863" y="963904"/>
                  <a:pt x="6093619" y="1981491"/>
                  <a:pt x="7572375" y="299907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/>
      <p:bldP spid="31" grpId="0"/>
      <p:bldP spid="32" grpId="0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flag, objekt, himmel, udendørs&#10;&#10;Automatisk genereret beskrivelse">
            <a:extLst>
              <a:ext uri="{FF2B5EF4-FFF2-40B4-BE49-F238E27FC236}">
                <a16:creationId xmlns:a16="http://schemas.microsoft.com/office/drawing/2014/main" id="{4BC02FBF-00D2-4146-AFCC-D57E7DB7B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0345" y="0"/>
            <a:ext cx="11980863" cy="70855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A3DAD8-D0C3-42E9-8405-7336D6D0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5" y="63062"/>
            <a:ext cx="9385731" cy="7116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Recommendations for male pigs in 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8FC11E-477D-4352-97DE-2C2B03132EC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Trial with extra energy and protein for increased growth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Trials with fibres to reduce boar taint based on skatole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Trials with active coal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6297E7F-964A-4F94-B366-173698448A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36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Maximum </a:t>
            </a:r>
            <a:r>
              <a:rPr lang="da-DK" dirty="0" err="1"/>
              <a:t>growth</a:t>
            </a:r>
            <a:r>
              <a:rPr lang="da-DK" dirty="0"/>
              <a:t> + </a:t>
            </a:r>
            <a:r>
              <a:rPr lang="da-DK" dirty="0" err="1"/>
              <a:t>reduced</a:t>
            </a:r>
            <a:r>
              <a:rPr lang="da-DK" dirty="0"/>
              <a:t> </a:t>
            </a:r>
            <a:r>
              <a:rPr lang="da-DK" dirty="0" err="1"/>
              <a:t>odor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57154" indent="-457154">
              <a:buFont typeface="Arial" panose="020B0604020202020204" pitchFamily="34" charset="0"/>
              <a:buChar char="•"/>
            </a:pPr>
            <a:r>
              <a:rPr lang="en-GB" dirty="0"/>
              <a:t>Increase the entire males growth - younger at slaughter</a:t>
            </a:r>
          </a:p>
          <a:p>
            <a:pPr marL="812719" lvl="1" indent="-457154">
              <a:buFont typeface="Arial" panose="020B0604020202020204" pitchFamily="34" charset="0"/>
              <a:buChar char="•"/>
            </a:pPr>
            <a:r>
              <a:rPr lang="en-GB" dirty="0"/>
              <a:t>Increase protein and amino acids in feed with +15%</a:t>
            </a:r>
          </a:p>
          <a:p>
            <a:pPr marL="812719" lvl="1" indent="-457154">
              <a:buFont typeface="Arial" panose="020B0604020202020204" pitchFamily="34" charset="0"/>
              <a:buChar char="•"/>
            </a:pPr>
            <a:r>
              <a:rPr lang="en-GB" dirty="0"/>
              <a:t>Increase energy (</a:t>
            </a:r>
            <a:r>
              <a:rPr lang="en-GB" dirty="0" err="1"/>
              <a:t>FUgp</a:t>
            </a:r>
            <a:r>
              <a:rPr lang="en-GB" dirty="0"/>
              <a:t>) with +8%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en-GB" b="1" dirty="0"/>
              <a:t>Results</a:t>
            </a:r>
          </a:p>
          <a:p>
            <a:pPr marL="812719" lvl="1" indent="-457154">
              <a:buFont typeface="Arial" panose="020B0604020202020204" pitchFamily="34" charset="0"/>
              <a:buChar char="•"/>
            </a:pPr>
            <a:r>
              <a:rPr lang="en-GB" dirty="0"/>
              <a:t>Male pigs daily gain was increased by 65 g (***)</a:t>
            </a:r>
          </a:p>
          <a:p>
            <a:pPr marL="812719" lvl="1" indent="-457154">
              <a:buFont typeface="Arial" panose="020B0604020202020204" pitchFamily="34" charset="0"/>
              <a:buChar char="•"/>
            </a:pPr>
            <a:r>
              <a:rPr lang="en-GB" dirty="0"/>
              <a:t>Feed conversion and lean meat percentage was not affected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en-GB" b="1" dirty="0"/>
              <a:t>Results for boar taint</a:t>
            </a:r>
          </a:p>
          <a:p>
            <a:pPr marL="812719" lvl="1" indent="-457154">
              <a:buFont typeface="Arial" panose="020B0604020202020204" pitchFamily="34" charset="0"/>
              <a:buChar char="•"/>
            </a:pPr>
            <a:r>
              <a:rPr lang="en-GB" dirty="0"/>
              <a:t>Skatol equal </a:t>
            </a:r>
          </a:p>
          <a:p>
            <a:pPr marL="812719" lvl="1" indent="-457154">
              <a:buFont typeface="Arial" panose="020B0604020202020204" pitchFamily="34" charset="0"/>
              <a:buChar char="•"/>
            </a:pPr>
            <a:r>
              <a:rPr lang="en-GB" dirty="0"/>
              <a:t>Lover human nose character </a:t>
            </a:r>
          </a:p>
        </p:txBody>
      </p:sp>
      <p:pic>
        <p:nvPicPr>
          <p:cNvPr id="5" name="Picture 2" descr="http://us.iwean.com/wp-content/uploads/2013/08/soyabe-300x2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153" y="1841417"/>
            <a:ext cx="2478737" cy="18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937" y="4100987"/>
            <a:ext cx="2497599" cy="1875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Billede 5" descr="Et billede, der indeholder flag, objekt, himmel, udendørs&#10;&#10;Automatisk genereret beskrivelse">
            <a:extLst>
              <a:ext uri="{FF2B5EF4-FFF2-40B4-BE49-F238E27FC236}">
                <a16:creationId xmlns:a16="http://schemas.microsoft.com/office/drawing/2014/main" id="{AD4C8318-E429-42E2-862D-C9EBF2D2E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726865" y="1"/>
            <a:ext cx="2464343" cy="1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670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C7A5A-2F01-4DEB-B6B3-A0328FFB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62" y="0"/>
            <a:ext cx="9385731" cy="711638"/>
          </a:xfrm>
        </p:spPr>
        <p:txBody>
          <a:bodyPr/>
          <a:lstStyle/>
          <a:p>
            <a:r>
              <a:rPr lang="da-DK" dirty="0"/>
              <a:t>Male pigs diet </a:t>
            </a:r>
            <a:r>
              <a:rPr lang="da-DK" dirty="0" err="1"/>
              <a:t>composition</a:t>
            </a:r>
            <a:r>
              <a:rPr lang="da-DK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39D0E0-A2B2-4D76-AD03-EB60F93CF9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10ED5F5-220B-4E0A-A55F-35405BCA4ED3}"/>
              </a:ext>
            </a:extLst>
          </p:cNvPr>
          <p:cNvGraphicFramePr>
            <a:graphicFrameLocks noGrp="1"/>
          </p:cNvGraphicFramePr>
          <p:nvPr/>
        </p:nvGraphicFramePr>
        <p:xfrm>
          <a:off x="1477170" y="1047750"/>
          <a:ext cx="7889520" cy="471678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018473">
                  <a:extLst>
                    <a:ext uri="{9D8B030D-6E8A-4147-A177-3AD203B41FA5}">
                      <a16:colId xmlns:a16="http://schemas.microsoft.com/office/drawing/2014/main" val="2186364457"/>
                    </a:ext>
                  </a:extLst>
                </a:gridCol>
                <a:gridCol w="1728833">
                  <a:extLst>
                    <a:ext uri="{9D8B030D-6E8A-4147-A177-3AD203B41FA5}">
                      <a16:colId xmlns:a16="http://schemas.microsoft.com/office/drawing/2014/main" val="1814013598"/>
                    </a:ext>
                  </a:extLst>
                </a:gridCol>
                <a:gridCol w="1817007">
                  <a:extLst>
                    <a:ext uri="{9D8B030D-6E8A-4147-A177-3AD203B41FA5}">
                      <a16:colId xmlns:a16="http://schemas.microsoft.com/office/drawing/2014/main" val="3734268972"/>
                    </a:ext>
                  </a:extLst>
                </a:gridCol>
                <a:gridCol w="1325207">
                  <a:extLst>
                    <a:ext uri="{9D8B030D-6E8A-4147-A177-3AD203B41FA5}">
                      <a16:colId xmlns:a16="http://schemas.microsoft.com/office/drawing/2014/main" val="1853618990"/>
                    </a:ext>
                  </a:extLst>
                </a:gridCol>
              </a:tblGrid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effectLst/>
                        </a:rPr>
                        <a:t>+ protein &amp; energy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Diff</a:t>
                      </a:r>
                      <a:r>
                        <a:rPr lang="da-DK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20861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Analyseret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Analyseret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375527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FUgp</a:t>
                      </a: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/kg (</a:t>
                      </a: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digest</a:t>
                      </a: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595769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protein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12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4094857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Rå fat,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832316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Ash,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519220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7,12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7,87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343980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Posphor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4,70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1703464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Lysine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11,69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    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68265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Methionine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3,01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3,55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    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05239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</a:t>
                      </a: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cys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5,95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6,69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    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1983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Treonine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6,78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    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32201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Cystine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2,94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3,14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    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9409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Tryptofane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    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4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2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C7A5A-2F01-4DEB-B6B3-A0328FFB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62" y="0"/>
            <a:ext cx="9385731" cy="711638"/>
          </a:xfrm>
        </p:spPr>
        <p:txBody>
          <a:bodyPr/>
          <a:lstStyle/>
          <a:p>
            <a:r>
              <a:rPr lang="da-DK" dirty="0"/>
              <a:t>Male pigs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39D0E0-A2B2-4D76-AD03-EB60F93CF9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10ED5F5-220B-4E0A-A55F-35405BCA4ED3}"/>
              </a:ext>
            </a:extLst>
          </p:cNvPr>
          <p:cNvGraphicFramePr>
            <a:graphicFrameLocks noGrp="1"/>
          </p:cNvGraphicFramePr>
          <p:nvPr/>
        </p:nvGraphicFramePr>
        <p:xfrm>
          <a:off x="534195" y="571500"/>
          <a:ext cx="9458326" cy="36576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746698">
                  <a:extLst>
                    <a:ext uri="{9D8B030D-6E8A-4147-A177-3AD203B41FA5}">
                      <a16:colId xmlns:a16="http://schemas.microsoft.com/office/drawing/2014/main" val="2186364457"/>
                    </a:ext>
                  </a:extLst>
                </a:gridCol>
                <a:gridCol w="1677907">
                  <a:extLst>
                    <a:ext uri="{9D8B030D-6E8A-4147-A177-3AD203B41FA5}">
                      <a16:colId xmlns:a16="http://schemas.microsoft.com/office/drawing/2014/main" val="2788491150"/>
                    </a:ext>
                  </a:extLst>
                </a:gridCol>
                <a:gridCol w="1677907">
                  <a:extLst>
                    <a:ext uri="{9D8B030D-6E8A-4147-A177-3AD203B41FA5}">
                      <a16:colId xmlns:a16="http://schemas.microsoft.com/office/drawing/2014/main" val="1814013598"/>
                    </a:ext>
                  </a:extLst>
                </a:gridCol>
                <a:gridCol w="1677907">
                  <a:extLst>
                    <a:ext uri="{9D8B030D-6E8A-4147-A177-3AD203B41FA5}">
                      <a16:colId xmlns:a16="http://schemas.microsoft.com/office/drawing/2014/main" val="1153053769"/>
                    </a:ext>
                  </a:extLst>
                </a:gridCol>
                <a:gridCol w="1677907">
                  <a:extLst>
                    <a:ext uri="{9D8B030D-6E8A-4147-A177-3AD203B41FA5}">
                      <a16:colId xmlns:a16="http://schemas.microsoft.com/office/drawing/2014/main" val="3734268972"/>
                    </a:ext>
                  </a:extLst>
                </a:gridCol>
              </a:tblGrid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 dirty="0">
                          <a:effectLst/>
                        </a:rPr>
                        <a:t> 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>
                          <a:effectLst/>
                        </a:rPr>
                        <a:t>Kontrol</a:t>
                      </a:r>
                      <a:endParaRPr lang="en-GB" sz="2000" noProof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 dirty="0">
                          <a:effectLst/>
                        </a:rPr>
                        <a:t>+protein &amp; energy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 dirty="0">
                          <a:effectLst/>
                        </a:rPr>
                        <a:t>Diff.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 dirty="0">
                          <a:effectLst/>
                        </a:rPr>
                        <a:t>p-value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420861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 dirty="0">
                          <a:effectLst/>
                        </a:rPr>
                        <a:t>No of pigs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684</a:t>
                      </a:r>
                      <a:endParaRPr lang="en-GB" sz="2000" noProof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703</a:t>
                      </a:r>
                      <a:endParaRPr lang="en-GB" sz="2000" noProof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- 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375527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Pens 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46</a:t>
                      </a:r>
                      <a:endParaRPr lang="en-GB" sz="2000" noProof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47</a:t>
                      </a:r>
                      <a:endParaRPr lang="en-GB" sz="2000" noProof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- 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5595769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Weight </a:t>
                      </a:r>
                      <a:r>
                        <a:rPr lang="en-GB" sz="2000" noProof="0">
                          <a:effectLst/>
                        </a:rPr>
                        <a:t>at insertion, </a:t>
                      </a:r>
                      <a:r>
                        <a:rPr lang="en-GB" sz="2000" noProof="0" dirty="0">
                          <a:effectLst/>
                        </a:rPr>
                        <a:t>kg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29.0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29.2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+0.2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 -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094857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Carcass weight, </a:t>
                      </a:r>
                      <a:r>
                        <a:rPr lang="en-GB" sz="2000" noProof="0" dirty="0">
                          <a:effectLst/>
                        </a:rPr>
                        <a:t>kg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82.0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84.1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+2.1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&lt;0.0001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832316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Lean meat %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60.7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60.6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-0.1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0,5248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519220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 dirty="0">
                          <a:effectLst/>
                        </a:rPr>
                        <a:t>Daily </a:t>
                      </a:r>
                      <a:r>
                        <a:rPr lang="en-GB" sz="2000" noProof="0">
                          <a:effectLst/>
                        </a:rPr>
                        <a:t>weight gain, </a:t>
                      </a:r>
                      <a:r>
                        <a:rPr lang="en-GB" sz="2000" noProof="0" dirty="0">
                          <a:effectLst/>
                        </a:rPr>
                        <a:t>g/day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1084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1147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62.5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&lt;0.0001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343980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en-GB" sz="2000" noProof="0" dirty="0">
                          <a:effectLst/>
                        </a:rPr>
                        <a:t>Age at slaughter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73.8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69.2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-4.6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 -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746612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 dirty="0" err="1">
                          <a:effectLst/>
                        </a:rPr>
                        <a:t>FUgp</a:t>
                      </a:r>
                      <a:r>
                        <a:rPr lang="en-GB" sz="2000" noProof="0" dirty="0">
                          <a:effectLst/>
                        </a:rPr>
                        <a:t>/day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2.54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2.67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0.13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&lt;0.0001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695188"/>
                  </a:ext>
                </a:extLst>
              </a:tr>
              <a:tr h="25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 dirty="0" err="1">
                          <a:effectLst/>
                        </a:rPr>
                        <a:t>FUgp</a:t>
                      </a:r>
                      <a:r>
                        <a:rPr lang="en-GB" sz="2000" noProof="0" dirty="0">
                          <a:effectLst/>
                        </a:rPr>
                        <a:t>/kg gain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2.34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2.33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-0.01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0.1773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033871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9E348B1A-0573-4704-86E9-688D56EEB39A}"/>
              </a:ext>
            </a:extLst>
          </p:cNvPr>
          <p:cNvGraphicFramePr>
            <a:graphicFrameLocks noGrp="1"/>
          </p:cNvGraphicFramePr>
          <p:nvPr/>
        </p:nvGraphicFramePr>
        <p:xfrm>
          <a:off x="534195" y="4229100"/>
          <a:ext cx="9458327" cy="12192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748590">
                  <a:extLst>
                    <a:ext uri="{9D8B030D-6E8A-4147-A177-3AD203B41FA5}">
                      <a16:colId xmlns:a16="http://schemas.microsoft.com/office/drawing/2014/main" val="1010921336"/>
                    </a:ext>
                  </a:extLst>
                </a:gridCol>
                <a:gridCol w="1677907">
                  <a:extLst>
                    <a:ext uri="{9D8B030D-6E8A-4147-A177-3AD203B41FA5}">
                      <a16:colId xmlns:a16="http://schemas.microsoft.com/office/drawing/2014/main" val="4139122597"/>
                    </a:ext>
                  </a:extLst>
                </a:gridCol>
                <a:gridCol w="1677907">
                  <a:extLst>
                    <a:ext uri="{9D8B030D-6E8A-4147-A177-3AD203B41FA5}">
                      <a16:colId xmlns:a16="http://schemas.microsoft.com/office/drawing/2014/main" val="975665651"/>
                    </a:ext>
                  </a:extLst>
                </a:gridCol>
                <a:gridCol w="1677907">
                  <a:extLst>
                    <a:ext uri="{9D8B030D-6E8A-4147-A177-3AD203B41FA5}">
                      <a16:colId xmlns:a16="http://schemas.microsoft.com/office/drawing/2014/main" val="4040431371"/>
                    </a:ext>
                  </a:extLst>
                </a:gridCol>
                <a:gridCol w="1676016">
                  <a:extLst>
                    <a:ext uri="{9D8B030D-6E8A-4147-A177-3AD203B41FA5}">
                      <a16:colId xmlns:a16="http://schemas.microsoft.com/office/drawing/2014/main" val="2243188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PV/pen/</a:t>
                      </a:r>
                      <a:r>
                        <a:rPr lang="da-DK" sz="2000" dirty="0" err="1">
                          <a:effectLst/>
                        </a:rPr>
                        <a:t>year</a:t>
                      </a:r>
                      <a:r>
                        <a:rPr lang="da-DK" sz="2000" dirty="0">
                          <a:effectLst/>
                        </a:rPr>
                        <a:t>, EUR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117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129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-12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0.0001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0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Indeks PV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da-DK" sz="2000">
                          <a:effectLst/>
                        </a:rPr>
                        <a:t>100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da-DK" sz="2000">
                          <a:effectLst/>
                        </a:rPr>
                        <a:t>110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10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95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Diet </a:t>
                      </a:r>
                      <a:r>
                        <a:rPr lang="da-DK" sz="2000" dirty="0" err="1">
                          <a:effectLst/>
                        </a:rPr>
                        <a:t>price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r>
                        <a:rPr lang="da-DK" sz="2000" dirty="0" err="1">
                          <a:effectLst/>
                        </a:rPr>
                        <a:t>index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da-DK" sz="2000" dirty="0">
                          <a:effectLst/>
                        </a:rPr>
                        <a:t>100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539750" algn="l"/>
                          <a:tab pos="640715" algn="l"/>
                          <a:tab pos="1079500" algn="l"/>
                          <a:tab pos="1619885" algn="l"/>
                          <a:tab pos="2699385" algn="l"/>
                          <a:tab pos="3383915" algn="l"/>
                          <a:tab pos="3783330" algn="l"/>
                          <a:tab pos="4319270" algn="l"/>
                          <a:tab pos="4859655" algn="l"/>
                          <a:tab pos="5400040" algn="l"/>
                          <a:tab pos="5939790" algn="l"/>
                        </a:tabLst>
                      </a:pPr>
                      <a:r>
                        <a:rPr lang="da-DK" sz="2000" dirty="0">
                          <a:effectLst/>
                        </a:rPr>
                        <a:t>105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5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59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effectLst/>
                        </a:rPr>
                        <a:t>What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r>
                        <a:rPr lang="da-DK" sz="2000" dirty="0" err="1">
                          <a:effectLst/>
                        </a:rPr>
                        <a:t>can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r>
                        <a:rPr lang="da-DK" sz="2000" dirty="0" err="1">
                          <a:effectLst/>
                        </a:rPr>
                        <a:t>we</a:t>
                      </a:r>
                      <a:r>
                        <a:rPr lang="da-DK" sz="2000" dirty="0">
                          <a:effectLst/>
                        </a:rPr>
                        <a:t> pay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100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105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5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B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3549"/>
                  </a:ext>
                </a:extLst>
              </a:tr>
            </a:tbl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4B2E8B70-3BD9-4DA7-8605-CA34762C537A}"/>
              </a:ext>
            </a:extLst>
          </p:cNvPr>
          <p:cNvSpPr/>
          <p:nvPr/>
        </p:nvSpPr>
        <p:spPr>
          <a:xfrm>
            <a:off x="658019" y="5629276"/>
            <a:ext cx="4133850" cy="657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88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srgbClr val="000000"/>
                </a:solidFill>
                <a:latin typeface="Arial"/>
              </a:rPr>
              <a:t>No </a:t>
            </a:r>
            <a:r>
              <a:rPr lang="da-DK" sz="1400" dirty="0" err="1">
                <a:solidFill>
                  <a:srgbClr val="000000"/>
                </a:solidFill>
                <a:latin typeface="Arial"/>
              </a:rPr>
              <a:t>effect</a:t>
            </a:r>
            <a:r>
              <a:rPr lang="da-DK" sz="1400" dirty="0">
                <a:solidFill>
                  <a:srgbClr val="000000"/>
                </a:solidFill>
                <a:latin typeface="Arial"/>
              </a:rPr>
              <a:t> on diarrhoea or </a:t>
            </a:r>
            <a:r>
              <a:rPr lang="da-DK" sz="1400" dirty="0" err="1">
                <a:solidFill>
                  <a:srgbClr val="000000"/>
                </a:solidFill>
                <a:latin typeface="Arial"/>
              </a:rPr>
              <a:t>mortality</a:t>
            </a:r>
            <a:endParaRPr lang="da-DK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4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and Deliverables of WG2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Objectives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Development of nutritional concepts for entire males (</a:t>
            </a:r>
            <a:r>
              <a:rPr lang="en-US" sz="2200" b="1" dirty="0">
                <a:latin typeface="Arial Narrow" panose="020B0606020202030204" pitchFamily="34" charset="0"/>
              </a:rPr>
              <a:t>EM</a:t>
            </a:r>
            <a:r>
              <a:rPr lang="en-US" sz="2200" dirty="0">
                <a:latin typeface="Arial Narrow" panose="020B0606020202030204" pitchFamily="34" charset="0"/>
              </a:rPr>
              <a:t>) and immunocastrates (</a:t>
            </a:r>
            <a:r>
              <a:rPr lang="en-US" sz="2200" b="1" dirty="0">
                <a:latin typeface="Arial Narrow" panose="020B0606020202030204" pitchFamily="34" charset="0"/>
              </a:rPr>
              <a:t>IC</a:t>
            </a:r>
            <a:r>
              <a:rPr lang="en-US" sz="2200" dirty="0">
                <a:latin typeface="Arial Narrow" panose="020B0606020202030204" pitchFamily="34" charset="0"/>
              </a:rPr>
              <a:t>), </a:t>
            </a: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To meet nutritional requirements of EM and IC innovative nutritional concepts are needed</a:t>
            </a: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To reduce boar taint</a:t>
            </a: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To compensate alterations of intramuscular fat content and fatty acid composition</a:t>
            </a:r>
          </a:p>
          <a:p>
            <a:pPr lvl="1"/>
            <a:endParaRPr lang="en-US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Deliverables</a:t>
            </a:r>
          </a:p>
          <a:p>
            <a:pPr marL="871529" lvl="2" indent="-514350">
              <a:buFont typeface="+mj-lt"/>
              <a:buAutoNum type="arabicParenR"/>
            </a:pPr>
            <a:r>
              <a:rPr lang="en-US" sz="2200" dirty="0">
                <a:latin typeface="Arial Narrow" panose="020B0606020202030204" pitchFamily="34" charset="0"/>
              </a:rPr>
              <a:t>Knowledge gaps for further research activities</a:t>
            </a:r>
          </a:p>
          <a:p>
            <a:pPr marL="871529" lvl="2" indent="-514350">
              <a:buFont typeface="+mj-lt"/>
              <a:buAutoNum type="arabicParenR"/>
            </a:pPr>
            <a:r>
              <a:rPr lang="en-US" sz="2200" dirty="0">
                <a:latin typeface="Arial Narrow" panose="020B0606020202030204" pitchFamily="34" charset="0"/>
              </a:rPr>
              <a:t>List of feed ingredients with boar taint reducing capacities</a:t>
            </a:r>
          </a:p>
          <a:p>
            <a:pPr marL="871529" lvl="2" indent="-514350">
              <a:buFont typeface="+mj-lt"/>
              <a:buAutoNum type="arabicParenR"/>
            </a:pPr>
            <a:r>
              <a:rPr lang="en-US" sz="2200" dirty="0">
                <a:latin typeface="Arial Narrow" panose="020B0606020202030204" pitchFamily="34" charset="0"/>
              </a:rPr>
              <a:t>Nutrient recommendation for EM and IC</a:t>
            </a:r>
            <a:endParaRPr lang="en-US" sz="2200" cap="small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800" cap="small" dirty="0"/>
          </a:p>
          <a:p>
            <a:endParaRPr lang="en-US" sz="2800" cap="small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145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809BB-27D5-4E26-AA19-EE3676E2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20" y="37066"/>
            <a:ext cx="9385731" cy="711638"/>
          </a:xfrm>
        </p:spPr>
        <p:txBody>
          <a:bodyPr/>
          <a:lstStyle/>
          <a:p>
            <a:r>
              <a:rPr lang="en-US" dirty="0" err="1"/>
              <a:t>Reccomendations</a:t>
            </a:r>
            <a:r>
              <a:rPr lang="en-US" dirty="0"/>
              <a:t> for male pig producers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0FE857-06E4-40FF-8476-F328F8E19A0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5120" y="939800"/>
            <a:ext cx="9385731" cy="4148139"/>
          </a:xfrm>
        </p:spPr>
        <p:txBody>
          <a:bodyPr/>
          <a:lstStyle/>
          <a:p>
            <a:r>
              <a:rPr lang="en-GB"/>
              <a:t>Increase energy content by 8% and protein by 15%</a:t>
            </a:r>
          </a:p>
          <a:p>
            <a:r>
              <a:rPr lang="en-GB"/>
              <a:t>Ad fibres Chicory, sugar beat pulp to reduce skatole in fat</a:t>
            </a:r>
          </a:p>
          <a:p>
            <a:r>
              <a:rPr lang="en-GB"/>
              <a:t>Feed pure grain the last 2-3 days before slaughter to reduce skatole in fat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3F35F5-CFA8-4703-9FA0-29ADFEC335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 descr="Et billede, der indeholder jord, indendørs, hund, dyr&#10;&#10;Automatisk genereret beskrivelse">
            <a:extLst>
              <a:ext uri="{FF2B5EF4-FFF2-40B4-BE49-F238E27FC236}">
                <a16:creationId xmlns:a16="http://schemas.microsoft.com/office/drawing/2014/main" id="{3B71C871-FC40-44D9-B689-45F9E403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9028" b="18735"/>
          <a:stretch/>
        </p:blipFill>
        <p:spPr>
          <a:xfrm rot="5400000">
            <a:off x="8330847" y="2327220"/>
            <a:ext cx="4129066" cy="34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7C61E8E0-A83A-46A0-8735-72C998AE7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105" r="18300" b="10518"/>
          <a:stretch>
            <a:fillRect/>
          </a:stretch>
        </p:blipFill>
        <p:spPr>
          <a:xfrm rot="3899727">
            <a:off x="-2136416" y="450544"/>
            <a:ext cx="8913393" cy="6769740"/>
          </a:xfrm>
          <a:custGeom>
            <a:avLst/>
            <a:gdLst>
              <a:gd name="connsiteX0" fmla="*/ 0 w 8913393"/>
              <a:gd name="connsiteY0" fmla="*/ 3866488 h 6769740"/>
              <a:gd name="connsiteX1" fmla="*/ 1803347 w 8913393"/>
              <a:gd name="connsiteY1" fmla="*/ 0 h 6769740"/>
              <a:gd name="connsiteX2" fmla="*/ 6758335 w 8913393"/>
              <a:gd name="connsiteY2" fmla="*/ 0 h 6769740"/>
              <a:gd name="connsiteX3" fmla="*/ 8913393 w 8913393"/>
              <a:gd name="connsiteY3" fmla="*/ 1005129 h 6769740"/>
              <a:gd name="connsiteX4" fmla="*/ 6224753 w 8913393"/>
              <a:gd name="connsiteY4" fmla="*/ 6769740 h 676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3393" h="6769740">
                <a:moveTo>
                  <a:pt x="0" y="3866488"/>
                </a:moveTo>
                <a:lnTo>
                  <a:pt x="1803347" y="0"/>
                </a:lnTo>
                <a:lnTo>
                  <a:pt x="6758335" y="0"/>
                </a:lnTo>
                <a:lnTo>
                  <a:pt x="8913393" y="1005129"/>
                </a:lnTo>
                <a:lnTo>
                  <a:pt x="6224753" y="6769740"/>
                </a:lnTo>
                <a:close/>
              </a:path>
            </a:pathLst>
          </a:cu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0A4D1E-BCE4-412F-8606-41373B352555}"/>
              </a:ext>
            </a:extLst>
          </p:cNvPr>
          <p:cNvSpPr txBox="1"/>
          <p:nvPr/>
        </p:nvSpPr>
        <p:spPr>
          <a:xfrm>
            <a:off x="2036064" y="2245542"/>
            <a:ext cx="91680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PIGS+CARE - </a:t>
            </a:r>
            <a:r>
              <a:rPr lang="pt-PT" sz="2400" dirty="0" err="1"/>
              <a:t>Optimization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heavier</a:t>
            </a:r>
            <a:r>
              <a:rPr lang="pt-PT" sz="2400" dirty="0"/>
              <a:t> </a:t>
            </a:r>
            <a:r>
              <a:rPr lang="pt-PT" sz="2400" dirty="0" err="1"/>
              <a:t>pig</a:t>
            </a:r>
            <a:r>
              <a:rPr lang="pt-PT" sz="2400" dirty="0"/>
              <a:t> </a:t>
            </a:r>
            <a:r>
              <a:rPr lang="pt-PT" sz="2400" dirty="0" err="1"/>
              <a:t>carcasses</a:t>
            </a:r>
            <a:r>
              <a:rPr lang="pt-PT" sz="2400" dirty="0"/>
              <a:t> </a:t>
            </a:r>
            <a:r>
              <a:rPr lang="pt-PT" sz="2400" dirty="0" err="1"/>
              <a:t>production</a:t>
            </a:r>
            <a:r>
              <a:rPr lang="pt-PT" sz="2400" dirty="0"/>
              <a:t> </a:t>
            </a:r>
            <a:r>
              <a:rPr lang="pt-PT" sz="2400" dirty="0" err="1"/>
              <a:t>by</a:t>
            </a:r>
            <a:r>
              <a:rPr lang="pt-PT" sz="2400" dirty="0"/>
              <a:t> natural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zealous</a:t>
            </a:r>
            <a:r>
              <a:rPr lang="pt-PT" sz="2400" dirty="0"/>
              <a:t> </a:t>
            </a:r>
            <a:r>
              <a:rPr lang="pt-PT" sz="2400" dirty="0" err="1"/>
              <a:t>means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without</a:t>
            </a:r>
            <a:r>
              <a:rPr lang="pt-PT" sz="2400" dirty="0"/>
              <a:t> </a:t>
            </a:r>
            <a:r>
              <a:rPr lang="pt-PT" sz="2400" dirty="0" err="1"/>
              <a:t>castration</a:t>
            </a:r>
            <a:endParaRPr lang="pt-PT" sz="2400" dirty="0"/>
          </a:p>
          <a:p>
            <a:pPr algn="ctr"/>
            <a:endParaRPr lang="en-US" dirty="0"/>
          </a:p>
          <a:p>
            <a:pPr algn="r"/>
            <a:r>
              <a:rPr lang="en-US" sz="1200" b="1" dirty="0"/>
              <a:t>POCI-01-0247-FEDER-017626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76B4C8B-E995-46D4-B0DB-33328F50DC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7592" y="218525"/>
            <a:ext cx="3874530" cy="95382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AB4BAD03-DC5A-4735-B96D-AF1EC2200956}"/>
              </a:ext>
            </a:extLst>
          </p:cNvPr>
          <p:cNvSpPr txBox="1"/>
          <p:nvPr/>
        </p:nvSpPr>
        <p:spPr>
          <a:xfrm>
            <a:off x="1429311" y="612148"/>
            <a:ext cx="52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2">
                    <a:lumMod val="25000"/>
                  </a:schemeClr>
                </a:solidFill>
              </a:rPr>
              <a:t>PIGS+CARE Project </a:t>
            </a:r>
            <a:r>
              <a:rPr lang="pt-PT" sz="2400" b="1" dirty="0" err="1">
                <a:solidFill>
                  <a:schemeClr val="bg2">
                    <a:lumMod val="25000"/>
                  </a:schemeClr>
                </a:solidFill>
              </a:rPr>
              <a:t>results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9A7033A-1302-41AA-9B7A-2D4FBC6F6ADC}"/>
              </a:ext>
            </a:extLst>
          </p:cNvPr>
          <p:cNvGrpSpPr/>
          <p:nvPr/>
        </p:nvGrpSpPr>
        <p:grpSpPr>
          <a:xfrm>
            <a:off x="5887648" y="6043252"/>
            <a:ext cx="5954474" cy="695042"/>
            <a:chOff x="15370" y="5921580"/>
            <a:chExt cx="5954474" cy="695042"/>
          </a:xfrm>
        </p:grpSpPr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13E0F5D-DB50-482F-BD29-78D875C7594E}"/>
                </a:ext>
              </a:extLst>
            </p:cNvPr>
            <p:cNvSpPr txBox="1"/>
            <p:nvPr/>
          </p:nvSpPr>
          <p:spPr>
            <a:xfrm>
              <a:off x="15370" y="5921580"/>
              <a:ext cx="1991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dirty="0" err="1">
                  <a:solidFill>
                    <a:schemeClr val="bg2">
                      <a:lumMod val="25000"/>
                    </a:schemeClr>
                  </a:solidFill>
                </a:rPr>
                <a:t>Co-financed</a:t>
              </a:r>
              <a:r>
                <a:rPr lang="pt-PT" sz="11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PT" sz="1100" dirty="0" err="1">
                  <a:solidFill>
                    <a:schemeClr val="bg2">
                      <a:lumMod val="25000"/>
                    </a:schemeClr>
                  </a:solidFill>
                </a:rPr>
                <a:t>by</a:t>
              </a:r>
              <a:endParaRPr lang="en-US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93FA72D0-925B-489E-8357-4672C3B0C2CF}"/>
                </a:ext>
              </a:extLst>
            </p:cNvPr>
            <p:cNvGrpSpPr/>
            <p:nvPr/>
          </p:nvGrpSpPr>
          <p:grpSpPr>
            <a:xfrm>
              <a:off x="497539" y="6052385"/>
              <a:ext cx="5472305" cy="564237"/>
              <a:chOff x="497539" y="6231057"/>
              <a:chExt cx="5472305" cy="564237"/>
            </a:xfrm>
          </p:grpSpPr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1E90C406-DF5D-45C1-B05D-91658CBD5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97539" y="6299936"/>
                <a:ext cx="3714151" cy="392787"/>
              </a:xfrm>
              <a:prstGeom prst="rect">
                <a:avLst/>
              </a:prstGeom>
            </p:spPr>
          </p:pic>
          <p:pic>
            <p:nvPicPr>
              <p:cNvPr id="33" name="Picture 4" descr="Resultado de imagem para ani agencia nacional de inovaÃ§Ã£o">
                <a:extLst>
                  <a:ext uri="{FF2B5EF4-FFF2-40B4-BE49-F238E27FC236}">
                    <a16:creationId xmlns:a16="http://schemas.microsoft.com/office/drawing/2014/main" id="{0FA75995-69C1-4A32-B826-D334F9666D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3859" y="6231057"/>
                <a:ext cx="1275985" cy="564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Gráfico 3">
            <a:extLst>
              <a:ext uri="{FF2B5EF4-FFF2-40B4-BE49-F238E27FC236}">
                <a16:creationId xmlns:a16="http://schemas.microsoft.com/office/drawing/2014/main" id="{465ADE31-D883-4F46-9D9F-AA73F196B1C9}"/>
              </a:ext>
            </a:extLst>
          </p:cNvPr>
          <p:cNvPicPr/>
          <p:nvPr/>
        </p:nvPicPr>
        <p:blipFill rotWithShape="1"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9046"/>
          <a:stretch/>
        </p:blipFill>
        <p:spPr bwMode="auto">
          <a:xfrm>
            <a:off x="109728" y="5245835"/>
            <a:ext cx="3255263" cy="1389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9A40E0C-D1BB-2A4E-88A0-A163EF172F6F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8697" r="4680" b="7624"/>
          <a:stretch/>
        </p:blipFill>
        <p:spPr bwMode="auto">
          <a:xfrm>
            <a:off x="5266944" y="3164586"/>
            <a:ext cx="3062097" cy="2778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980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370118-0039-D648-8A24-0BBF2C4F7F83}"/>
              </a:ext>
            </a:extLst>
          </p:cNvPr>
          <p:cNvGrpSpPr/>
          <p:nvPr/>
        </p:nvGrpSpPr>
        <p:grpSpPr>
          <a:xfrm>
            <a:off x="9691099" y="-24986"/>
            <a:ext cx="2511810" cy="7277223"/>
            <a:chOff x="9691099" y="-24986"/>
            <a:chExt cx="2511810" cy="7277223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6CA9C73D-F15A-40CE-82AD-00473583AC11}"/>
                </a:ext>
              </a:extLst>
            </p:cNvPr>
            <p:cNvSpPr/>
            <p:nvPr/>
          </p:nvSpPr>
          <p:spPr>
            <a:xfrm rot="11603090">
              <a:off x="9691099" y="-24986"/>
              <a:ext cx="2511810" cy="7277223"/>
            </a:xfrm>
            <a:custGeom>
              <a:avLst/>
              <a:gdLst>
                <a:gd name="connsiteX0" fmla="*/ 2091913 w 2511810"/>
                <a:gd name="connsiteY0" fmla="*/ 7149401 h 7261614"/>
                <a:gd name="connsiteX1" fmla="*/ 1620338 w 2511810"/>
                <a:gd name="connsiteY1" fmla="*/ 7261614 h 7261614"/>
                <a:gd name="connsiteX2" fmla="*/ 1575415 w 2511810"/>
                <a:gd name="connsiteY2" fmla="*/ 7233388 h 7261614"/>
                <a:gd name="connsiteX3" fmla="*/ 871630 w 2511810"/>
                <a:gd name="connsiteY3" fmla="*/ 6547447 h 7261614"/>
                <a:gd name="connsiteX4" fmla="*/ 734907 w 2511810"/>
                <a:gd name="connsiteY4" fmla="*/ 6351233 h 7261614"/>
                <a:gd name="connsiteX5" fmla="*/ 0 w 2511810"/>
                <a:gd name="connsiteY5" fmla="*/ 3262788 h 7261614"/>
                <a:gd name="connsiteX6" fmla="*/ 39181 w 2511810"/>
                <a:gd name="connsiteY6" fmla="*/ 2927936 h 7261614"/>
                <a:gd name="connsiteX7" fmla="*/ 1575416 w 2511810"/>
                <a:gd name="connsiteY7" fmla="*/ 228084 h 7261614"/>
                <a:gd name="connsiteX8" fmla="*/ 1588902 w 2511810"/>
                <a:gd name="connsiteY8" fmla="*/ 219610 h 7261614"/>
                <a:gd name="connsiteX9" fmla="*/ 2511810 w 2511810"/>
                <a:gd name="connsiteY9" fmla="*/ 0 h 7261614"/>
                <a:gd name="connsiteX10" fmla="*/ 2305586 w 2511810"/>
                <a:gd name="connsiteY10" fmla="*/ 138428 h 7261614"/>
                <a:gd name="connsiteX11" fmla="*/ 702734 w 2511810"/>
                <a:gd name="connsiteY11" fmla="*/ 3730736 h 7261614"/>
                <a:gd name="connsiteX12" fmla="*/ 2087151 w 2511810"/>
                <a:gd name="connsiteY12" fmla="*/ 7145532 h 726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810" h="7261614">
                  <a:moveTo>
                    <a:pt x="2091913" y="7149401"/>
                  </a:moveTo>
                  <a:lnTo>
                    <a:pt x="1620338" y="7261614"/>
                  </a:lnTo>
                  <a:lnTo>
                    <a:pt x="1575415" y="7233388"/>
                  </a:lnTo>
                  <a:cubicBezTo>
                    <a:pt x="1315777" y="7049420"/>
                    <a:pt x="1078879" y="6817769"/>
                    <a:pt x="871630" y="6547447"/>
                  </a:cubicBezTo>
                  <a:lnTo>
                    <a:pt x="734907" y="6351233"/>
                  </a:lnTo>
                  <a:lnTo>
                    <a:pt x="0" y="3262788"/>
                  </a:lnTo>
                  <a:lnTo>
                    <a:pt x="39181" y="2927936"/>
                  </a:lnTo>
                  <a:cubicBezTo>
                    <a:pt x="222250" y="1761033"/>
                    <a:pt x="796500" y="779989"/>
                    <a:pt x="1575416" y="228084"/>
                  </a:cubicBezTo>
                  <a:lnTo>
                    <a:pt x="1588902" y="219610"/>
                  </a:lnTo>
                  <a:lnTo>
                    <a:pt x="2511810" y="0"/>
                  </a:lnTo>
                  <a:lnTo>
                    <a:pt x="2305586" y="138428"/>
                  </a:lnTo>
                  <a:cubicBezTo>
                    <a:pt x="1331983" y="859465"/>
                    <a:pt x="702734" y="2219368"/>
                    <a:pt x="702734" y="3730736"/>
                  </a:cubicBezTo>
                  <a:cubicBezTo>
                    <a:pt x="702734" y="5125845"/>
                    <a:pt x="1238899" y="6391894"/>
                    <a:pt x="2087151" y="7145532"/>
                  </a:cubicBezTo>
                  <a:close/>
                </a:path>
              </a:pathLst>
            </a:custGeom>
            <a:solidFill>
              <a:srgbClr val="E8B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C40E8FD-E7B9-40DD-9EFC-671925D8F102}"/>
                </a:ext>
              </a:extLst>
            </p:cNvPr>
            <p:cNvSpPr/>
            <p:nvPr/>
          </p:nvSpPr>
          <p:spPr>
            <a:xfrm>
              <a:off x="10387534" y="0"/>
              <a:ext cx="1800000" cy="6859700"/>
            </a:xfrm>
            <a:custGeom>
              <a:avLst/>
              <a:gdLst>
                <a:gd name="connsiteX0" fmla="*/ 1489690 w 3552887"/>
                <a:gd name="connsiteY0" fmla="*/ 0 h 6859699"/>
                <a:gd name="connsiteX1" fmla="*/ 3552887 w 3552887"/>
                <a:gd name="connsiteY1" fmla="*/ 0 h 6859699"/>
                <a:gd name="connsiteX2" fmla="*/ 3552887 w 3552887"/>
                <a:gd name="connsiteY2" fmla="*/ 6857758 h 6859699"/>
                <a:gd name="connsiteX3" fmla="*/ 0 w 3552887"/>
                <a:gd name="connsiteY3" fmla="*/ 6859699 h 6859699"/>
                <a:gd name="connsiteX4" fmla="*/ 260904 w 3552887"/>
                <a:gd name="connsiteY4" fmla="*/ 6671090 h 6859699"/>
                <a:gd name="connsiteX5" fmla="*/ 1540806 w 3552887"/>
                <a:gd name="connsiteY5" fmla="*/ 84806 h 68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887" h="6859699">
                  <a:moveTo>
                    <a:pt x="1489690" y="0"/>
                  </a:moveTo>
                  <a:lnTo>
                    <a:pt x="3552887" y="0"/>
                  </a:lnTo>
                  <a:lnTo>
                    <a:pt x="3552887" y="6857758"/>
                  </a:lnTo>
                  <a:lnTo>
                    <a:pt x="0" y="6859699"/>
                  </a:lnTo>
                  <a:lnTo>
                    <a:pt x="260904" y="6671090"/>
                  </a:lnTo>
                  <a:cubicBezTo>
                    <a:pt x="2373004" y="5034436"/>
                    <a:pt x="2884010" y="2484389"/>
                    <a:pt x="1540806" y="848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9A0863-3817-4558-A080-F31C331C0154}"/>
              </a:ext>
            </a:extLst>
          </p:cNvPr>
          <p:cNvSpPr txBox="1"/>
          <p:nvPr/>
        </p:nvSpPr>
        <p:spPr>
          <a:xfrm>
            <a:off x="91399" y="72884"/>
            <a:ext cx="6484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PIGS+CARE Project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6FE4D6-DA46-4544-9A1E-EEB7B4F99E22}"/>
              </a:ext>
            </a:extLst>
          </p:cNvPr>
          <p:cNvSpPr/>
          <p:nvPr/>
        </p:nvSpPr>
        <p:spPr>
          <a:xfrm>
            <a:off x="0" y="1148130"/>
            <a:ext cx="1038753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</a:rPr>
              <a:t>Project PIGS+CARE was created by a consortium of three private companies, representative of the whole pig´s production chain, including a feed production company that coordinates the project, and two R&amp;DT public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main objective was the optimization of </a:t>
            </a:r>
            <a:r>
              <a:rPr lang="en-GB" sz="2000" b="1" dirty="0"/>
              <a:t>heavier pig carcasses production by natural and zealous means</a:t>
            </a:r>
            <a:r>
              <a:rPr lang="en-GB" sz="2000" dirty="0"/>
              <a:t> and without castration, aiming for new meat products without residues and high added value.</a:t>
            </a:r>
            <a:r>
              <a:rPr lang="pt-PT" sz="2000" dirty="0"/>
              <a:t> </a:t>
            </a:r>
          </a:p>
          <a:p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Its main activities were </a:t>
            </a:r>
            <a:r>
              <a:rPr lang="en-GB" sz="2000" b="1" dirty="0"/>
              <a:t>the introduction of welfare and hygiene practices in housing and transportation (+Care) </a:t>
            </a:r>
            <a:r>
              <a:rPr lang="en-GB" sz="2000" dirty="0"/>
              <a:t>and </a:t>
            </a:r>
            <a:r>
              <a:rPr lang="en-GB" sz="2000" b="1" dirty="0"/>
              <a:t>the introduction of functional foods in finishing diets </a:t>
            </a:r>
            <a:r>
              <a:rPr lang="en-GB" sz="2000" dirty="0"/>
              <a:t>in order to guarantee a substantial reduction of skatole and androstenone in fresh and processed pork meat. A trained sensory panel was formed to detect the intensity of boar taint in fresh and processed pork meat.</a:t>
            </a:r>
            <a:r>
              <a:rPr lang="pt-PT" sz="2000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E2A6B2-2FC1-B04D-BAE2-7F8B7CFE1D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0246" y="2639509"/>
            <a:ext cx="1723595" cy="506648"/>
          </a:xfrm>
          <a:prstGeom prst="rect">
            <a:avLst/>
          </a:prstGeom>
        </p:spPr>
      </p:pic>
      <p:pic>
        <p:nvPicPr>
          <p:cNvPr id="7" name="Imagem 6" descr="Uma imagem com desenho&#10;&#10;Descrição gerada automaticamente">
            <a:extLst>
              <a:ext uri="{FF2B5EF4-FFF2-40B4-BE49-F238E27FC236}">
                <a16:creationId xmlns:a16="http://schemas.microsoft.com/office/drawing/2014/main" id="{C4C1D34F-C79F-4443-AB8C-D154FC0FA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43" y="2411127"/>
            <a:ext cx="631775" cy="963411"/>
          </a:xfrm>
          <a:prstGeom prst="rect">
            <a:avLst/>
          </a:prstGeom>
        </p:spPr>
      </p:pic>
      <p:pic>
        <p:nvPicPr>
          <p:cNvPr id="8" name="Imagem 7" descr="Uma imagem com desenho&#10;&#10;Descrição gerada automaticamente">
            <a:extLst>
              <a:ext uri="{FF2B5EF4-FFF2-40B4-BE49-F238E27FC236}">
                <a16:creationId xmlns:a16="http://schemas.microsoft.com/office/drawing/2014/main" id="{8BF56EE0-EE0E-4E47-986F-589C0C91D6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22" y="2490162"/>
            <a:ext cx="796335" cy="8053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08DA3BD-F7E8-504C-9098-462763EA67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5338" y="2355814"/>
            <a:ext cx="815723" cy="1074036"/>
          </a:xfrm>
          <a:prstGeom prst="rect">
            <a:avLst/>
          </a:prstGeom>
        </p:spPr>
      </p:pic>
      <p:pic>
        <p:nvPicPr>
          <p:cNvPr id="10" name="Imagem 9" descr="Uma imagem com bola, alimentação&#10;&#10;Descrição gerada automaticamente">
            <a:extLst>
              <a:ext uri="{FF2B5EF4-FFF2-40B4-BE49-F238E27FC236}">
                <a16:creationId xmlns:a16="http://schemas.microsoft.com/office/drawing/2014/main" id="{5DB02784-A51A-5F4E-AC43-75C198BFB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48" y="2419652"/>
            <a:ext cx="1028558" cy="8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85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370118-0039-D648-8A24-0BBF2C4F7F83}"/>
              </a:ext>
            </a:extLst>
          </p:cNvPr>
          <p:cNvGrpSpPr/>
          <p:nvPr/>
        </p:nvGrpSpPr>
        <p:grpSpPr>
          <a:xfrm>
            <a:off x="9691099" y="-24986"/>
            <a:ext cx="2511810" cy="7277223"/>
            <a:chOff x="9691099" y="-24986"/>
            <a:chExt cx="2511810" cy="7277223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6CA9C73D-F15A-40CE-82AD-00473583AC11}"/>
                </a:ext>
              </a:extLst>
            </p:cNvPr>
            <p:cNvSpPr/>
            <p:nvPr/>
          </p:nvSpPr>
          <p:spPr>
            <a:xfrm rot="11603090">
              <a:off x="9691099" y="-24986"/>
              <a:ext cx="2511810" cy="7277223"/>
            </a:xfrm>
            <a:custGeom>
              <a:avLst/>
              <a:gdLst>
                <a:gd name="connsiteX0" fmla="*/ 2091913 w 2511810"/>
                <a:gd name="connsiteY0" fmla="*/ 7149401 h 7261614"/>
                <a:gd name="connsiteX1" fmla="*/ 1620338 w 2511810"/>
                <a:gd name="connsiteY1" fmla="*/ 7261614 h 7261614"/>
                <a:gd name="connsiteX2" fmla="*/ 1575415 w 2511810"/>
                <a:gd name="connsiteY2" fmla="*/ 7233388 h 7261614"/>
                <a:gd name="connsiteX3" fmla="*/ 871630 w 2511810"/>
                <a:gd name="connsiteY3" fmla="*/ 6547447 h 7261614"/>
                <a:gd name="connsiteX4" fmla="*/ 734907 w 2511810"/>
                <a:gd name="connsiteY4" fmla="*/ 6351233 h 7261614"/>
                <a:gd name="connsiteX5" fmla="*/ 0 w 2511810"/>
                <a:gd name="connsiteY5" fmla="*/ 3262788 h 7261614"/>
                <a:gd name="connsiteX6" fmla="*/ 39181 w 2511810"/>
                <a:gd name="connsiteY6" fmla="*/ 2927936 h 7261614"/>
                <a:gd name="connsiteX7" fmla="*/ 1575416 w 2511810"/>
                <a:gd name="connsiteY7" fmla="*/ 228084 h 7261614"/>
                <a:gd name="connsiteX8" fmla="*/ 1588902 w 2511810"/>
                <a:gd name="connsiteY8" fmla="*/ 219610 h 7261614"/>
                <a:gd name="connsiteX9" fmla="*/ 2511810 w 2511810"/>
                <a:gd name="connsiteY9" fmla="*/ 0 h 7261614"/>
                <a:gd name="connsiteX10" fmla="*/ 2305586 w 2511810"/>
                <a:gd name="connsiteY10" fmla="*/ 138428 h 7261614"/>
                <a:gd name="connsiteX11" fmla="*/ 702734 w 2511810"/>
                <a:gd name="connsiteY11" fmla="*/ 3730736 h 7261614"/>
                <a:gd name="connsiteX12" fmla="*/ 2087151 w 2511810"/>
                <a:gd name="connsiteY12" fmla="*/ 7145532 h 726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810" h="7261614">
                  <a:moveTo>
                    <a:pt x="2091913" y="7149401"/>
                  </a:moveTo>
                  <a:lnTo>
                    <a:pt x="1620338" y="7261614"/>
                  </a:lnTo>
                  <a:lnTo>
                    <a:pt x="1575415" y="7233388"/>
                  </a:lnTo>
                  <a:cubicBezTo>
                    <a:pt x="1315777" y="7049420"/>
                    <a:pt x="1078879" y="6817769"/>
                    <a:pt x="871630" y="6547447"/>
                  </a:cubicBezTo>
                  <a:lnTo>
                    <a:pt x="734907" y="6351233"/>
                  </a:lnTo>
                  <a:lnTo>
                    <a:pt x="0" y="3262788"/>
                  </a:lnTo>
                  <a:lnTo>
                    <a:pt x="39181" y="2927936"/>
                  </a:lnTo>
                  <a:cubicBezTo>
                    <a:pt x="222250" y="1761033"/>
                    <a:pt x="796500" y="779989"/>
                    <a:pt x="1575416" y="228084"/>
                  </a:cubicBezTo>
                  <a:lnTo>
                    <a:pt x="1588902" y="219610"/>
                  </a:lnTo>
                  <a:lnTo>
                    <a:pt x="2511810" y="0"/>
                  </a:lnTo>
                  <a:lnTo>
                    <a:pt x="2305586" y="138428"/>
                  </a:lnTo>
                  <a:cubicBezTo>
                    <a:pt x="1331983" y="859465"/>
                    <a:pt x="702734" y="2219368"/>
                    <a:pt x="702734" y="3730736"/>
                  </a:cubicBezTo>
                  <a:cubicBezTo>
                    <a:pt x="702734" y="5125845"/>
                    <a:pt x="1238899" y="6391894"/>
                    <a:pt x="2087151" y="7145532"/>
                  </a:cubicBezTo>
                  <a:close/>
                </a:path>
              </a:pathLst>
            </a:custGeom>
            <a:solidFill>
              <a:srgbClr val="E8B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C40E8FD-E7B9-40DD-9EFC-671925D8F102}"/>
                </a:ext>
              </a:extLst>
            </p:cNvPr>
            <p:cNvSpPr/>
            <p:nvPr/>
          </p:nvSpPr>
          <p:spPr>
            <a:xfrm>
              <a:off x="10387534" y="0"/>
              <a:ext cx="1800000" cy="6859700"/>
            </a:xfrm>
            <a:custGeom>
              <a:avLst/>
              <a:gdLst>
                <a:gd name="connsiteX0" fmla="*/ 1489690 w 3552887"/>
                <a:gd name="connsiteY0" fmla="*/ 0 h 6859699"/>
                <a:gd name="connsiteX1" fmla="*/ 3552887 w 3552887"/>
                <a:gd name="connsiteY1" fmla="*/ 0 h 6859699"/>
                <a:gd name="connsiteX2" fmla="*/ 3552887 w 3552887"/>
                <a:gd name="connsiteY2" fmla="*/ 6857758 h 6859699"/>
                <a:gd name="connsiteX3" fmla="*/ 0 w 3552887"/>
                <a:gd name="connsiteY3" fmla="*/ 6859699 h 6859699"/>
                <a:gd name="connsiteX4" fmla="*/ 260904 w 3552887"/>
                <a:gd name="connsiteY4" fmla="*/ 6671090 h 6859699"/>
                <a:gd name="connsiteX5" fmla="*/ 1540806 w 3552887"/>
                <a:gd name="connsiteY5" fmla="*/ 84806 h 68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887" h="6859699">
                  <a:moveTo>
                    <a:pt x="1489690" y="0"/>
                  </a:moveTo>
                  <a:lnTo>
                    <a:pt x="3552887" y="0"/>
                  </a:lnTo>
                  <a:lnTo>
                    <a:pt x="3552887" y="6857758"/>
                  </a:lnTo>
                  <a:lnTo>
                    <a:pt x="0" y="6859699"/>
                  </a:lnTo>
                  <a:lnTo>
                    <a:pt x="260904" y="6671090"/>
                  </a:lnTo>
                  <a:cubicBezTo>
                    <a:pt x="2373004" y="5034436"/>
                    <a:pt x="2884010" y="2484389"/>
                    <a:pt x="1540806" y="848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B57D91-5FDE-0641-ACE5-315EFF4369C9}"/>
              </a:ext>
            </a:extLst>
          </p:cNvPr>
          <p:cNvSpPr txBox="1"/>
          <p:nvPr/>
        </p:nvSpPr>
        <p:spPr>
          <a:xfrm>
            <a:off x="0" y="1837929"/>
            <a:ext cx="11444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Genetics: </a:t>
            </a:r>
            <a:r>
              <a:rPr lang="en-GB" sz="2000" b="1" dirty="0"/>
              <a:t>F1</a:t>
            </a:r>
            <a:r>
              <a:rPr lang="en-GB" sz="2000" dirty="0"/>
              <a:t> (Landrace x Large White) X </a:t>
            </a:r>
            <a:r>
              <a:rPr lang="en-GB" sz="2000" b="1" dirty="0"/>
              <a:t>Pietrain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60</a:t>
            </a:r>
            <a:r>
              <a:rPr lang="en-GB" sz="2000" dirty="0"/>
              <a:t> animals (10 x 6 groups): 3 feeding formulas x 2 housing conditions (</a:t>
            </a:r>
            <a:r>
              <a:rPr lang="en-GB" sz="2000" i="1" dirty="0"/>
              <a:t>Normal - A,B,C</a:t>
            </a:r>
            <a:r>
              <a:rPr lang="en-GB" sz="2000" dirty="0"/>
              <a:t> </a:t>
            </a:r>
            <a:r>
              <a:rPr lang="en-GB" sz="2000" i="1" dirty="0"/>
              <a:t>vs.</a:t>
            </a:r>
            <a:r>
              <a:rPr lang="en-GB" sz="2000" dirty="0"/>
              <a:t> </a:t>
            </a:r>
            <a:r>
              <a:rPr lang="en-GB" sz="2000" i="1" dirty="0"/>
              <a:t>+CARE – D, E, F </a:t>
            </a:r>
            <a:r>
              <a:rPr lang="en-GB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Feeding and housing experiments lasted 7 weeks; animals were slaughtered at 8 months of age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  <p:graphicFrame>
        <p:nvGraphicFramePr>
          <p:cNvPr id="15" name="Tabela 2">
            <a:extLst>
              <a:ext uri="{FF2B5EF4-FFF2-40B4-BE49-F238E27FC236}">
                <a16:creationId xmlns:a16="http://schemas.microsoft.com/office/drawing/2014/main" id="{247D3219-3BBB-8B49-A52D-517E90FEDEAD}"/>
              </a:ext>
            </a:extLst>
          </p:cNvPr>
          <p:cNvGraphicFramePr>
            <a:graphicFrameLocks noGrp="1"/>
          </p:cNvGraphicFramePr>
          <p:nvPr/>
        </p:nvGraphicFramePr>
        <p:xfrm>
          <a:off x="107714" y="4123425"/>
          <a:ext cx="5090676" cy="222363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49442">
                  <a:extLst>
                    <a:ext uri="{9D8B030D-6E8A-4147-A177-3AD203B41FA5}">
                      <a16:colId xmlns:a16="http://schemas.microsoft.com/office/drawing/2014/main" val="3527869525"/>
                    </a:ext>
                  </a:extLst>
                </a:gridCol>
                <a:gridCol w="3641234">
                  <a:extLst>
                    <a:ext uri="{9D8B030D-6E8A-4147-A177-3AD203B41FA5}">
                      <a16:colId xmlns:a16="http://schemas.microsoft.com/office/drawing/2014/main" val="645117549"/>
                    </a:ext>
                  </a:extLst>
                </a:gridCol>
              </a:tblGrid>
              <a:tr h="4447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Diet composition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42445"/>
                  </a:ext>
                </a:extLst>
              </a:tr>
              <a:tr h="444726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Code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98323"/>
                  </a:ext>
                </a:extLst>
              </a:tr>
              <a:tr h="444726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16655"/>
                  </a:ext>
                </a:extLst>
              </a:tr>
              <a:tr h="444726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Sugar beetroot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pulp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02685"/>
                  </a:ext>
                </a:extLst>
              </a:tr>
              <a:tr h="444726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2.4% Inulin + Sugar beetroot pulp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12679"/>
                  </a:ext>
                </a:extLst>
              </a:tr>
            </a:tbl>
          </a:graphicData>
        </a:graphic>
      </p:graphicFrame>
      <p:grpSp>
        <p:nvGrpSpPr>
          <p:cNvPr id="2" name="Agrupar 1">
            <a:extLst>
              <a:ext uri="{FF2B5EF4-FFF2-40B4-BE49-F238E27FC236}">
                <a16:creationId xmlns:a16="http://schemas.microsoft.com/office/drawing/2014/main" id="{62A74080-6DFD-43BD-A537-2BCC0181F490}"/>
              </a:ext>
            </a:extLst>
          </p:cNvPr>
          <p:cNvGrpSpPr/>
          <p:nvPr/>
        </p:nvGrpSpPr>
        <p:grpSpPr>
          <a:xfrm>
            <a:off x="-66041" y="-63722"/>
            <a:ext cx="8368022" cy="1786856"/>
            <a:chOff x="-66041" y="-63722"/>
            <a:chExt cx="8368022" cy="1786856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69A0863-3817-4558-A080-F31C331C0154}"/>
                </a:ext>
              </a:extLst>
            </p:cNvPr>
            <p:cNvSpPr txBox="1"/>
            <p:nvPr/>
          </p:nvSpPr>
          <p:spPr>
            <a:xfrm>
              <a:off x="1817097" y="475763"/>
              <a:ext cx="6484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dirty="0"/>
                <a:t>PIGS+CARE Project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33AE675-0CA4-4962-B30B-EF13B4CCFA5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8697" r="4680" b="7624"/>
            <a:stretch/>
          </p:blipFill>
          <p:spPr bwMode="auto">
            <a:xfrm>
              <a:off x="-66041" y="-63722"/>
              <a:ext cx="1883138" cy="1786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3E7DEF81-F9A0-405B-9562-CB8C12E844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8783" y="3739568"/>
            <a:ext cx="3542078" cy="31350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A5DA5B-C7FF-44CD-8B25-DBA91C6EE6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3880" y="5446694"/>
            <a:ext cx="1922100" cy="14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5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370118-0039-D648-8A24-0BBF2C4F7F83}"/>
              </a:ext>
            </a:extLst>
          </p:cNvPr>
          <p:cNvGrpSpPr/>
          <p:nvPr/>
        </p:nvGrpSpPr>
        <p:grpSpPr>
          <a:xfrm>
            <a:off x="9691099" y="-24986"/>
            <a:ext cx="2511810" cy="7277223"/>
            <a:chOff x="9691099" y="-24986"/>
            <a:chExt cx="2511810" cy="7277223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6CA9C73D-F15A-40CE-82AD-00473583AC11}"/>
                </a:ext>
              </a:extLst>
            </p:cNvPr>
            <p:cNvSpPr/>
            <p:nvPr/>
          </p:nvSpPr>
          <p:spPr>
            <a:xfrm rot="11603090">
              <a:off x="9691099" y="-24986"/>
              <a:ext cx="2511810" cy="7277223"/>
            </a:xfrm>
            <a:custGeom>
              <a:avLst/>
              <a:gdLst>
                <a:gd name="connsiteX0" fmla="*/ 2091913 w 2511810"/>
                <a:gd name="connsiteY0" fmla="*/ 7149401 h 7261614"/>
                <a:gd name="connsiteX1" fmla="*/ 1620338 w 2511810"/>
                <a:gd name="connsiteY1" fmla="*/ 7261614 h 7261614"/>
                <a:gd name="connsiteX2" fmla="*/ 1575415 w 2511810"/>
                <a:gd name="connsiteY2" fmla="*/ 7233388 h 7261614"/>
                <a:gd name="connsiteX3" fmla="*/ 871630 w 2511810"/>
                <a:gd name="connsiteY3" fmla="*/ 6547447 h 7261614"/>
                <a:gd name="connsiteX4" fmla="*/ 734907 w 2511810"/>
                <a:gd name="connsiteY4" fmla="*/ 6351233 h 7261614"/>
                <a:gd name="connsiteX5" fmla="*/ 0 w 2511810"/>
                <a:gd name="connsiteY5" fmla="*/ 3262788 h 7261614"/>
                <a:gd name="connsiteX6" fmla="*/ 39181 w 2511810"/>
                <a:gd name="connsiteY6" fmla="*/ 2927936 h 7261614"/>
                <a:gd name="connsiteX7" fmla="*/ 1575416 w 2511810"/>
                <a:gd name="connsiteY7" fmla="*/ 228084 h 7261614"/>
                <a:gd name="connsiteX8" fmla="*/ 1588902 w 2511810"/>
                <a:gd name="connsiteY8" fmla="*/ 219610 h 7261614"/>
                <a:gd name="connsiteX9" fmla="*/ 2511810 w 2511810"/>
                <a:gd name="connsiteY9" fmla="*/ 0 h 7261614"/>
                <a:gd name="connsiteX10" fmla="*/ 2305586 w 2511810"/>
                <a:gd name="connsiteY10" fmla="*/ 138428 h 7261614"/>
                <a:gd name="connsiteX11" fmla="*/ 702734 w 2511810"/>
                <a:gd name="connsiteY11" fmla="*/ 3730736 h 7261614"/>
                <a:gd name="connsiteX12" fmla="*/ 2087151 w 2511810"/>
                <a:gd name="connsiteY12" fmla="*/ 7145532 h 726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810" h="7261614">
                  <a:moveTo>
                    <a:pt x="2091913" y="7149401"/>
                  </a:moveTo>
                  <a:lnTo>
                    <a:pt x="1620338" y="7261614"/>
                  </a:lnTo>
                  <a:lnTo>
                    <a:pt x="1575415" y="7233388"/>
                  </a:lnTo>
                  <a:cubicBezTo>
                    <a:pt x="1315777" y="7049420"/>
                    <a:pt x="1078879" y="6817769"/>
                    <a:pt x="871630" y="6547447"/>
                  </a:cubicBezTo>
                  <a:lnTo>
                    <a:pt x="734907" y="6351233"/>
                  </a:lnTo>
                  <a:lnTo>
                    <a:pt x="0" y="3262788"/>
                  </a:lnTo>
                  <a:lnTo>
                    <a:pt x="39181" y="2927936"/>
                  </a:lnTo>
                  <a:cubicBezTo>
                    <a:pt x="222250" y="1761033"/>
                    <a:pt x="796500" y="779989"/>
                    <a:pt x="1575416" y="228084"/>
                  </a:cubicBezTo>
                  <a:lnTo>
                    <a:pt x="1588902" y="219610"/>
                  </a:lnTo>
                  <a:lnTo>
                    <a:pt x="2511810" y="0"/>
                  </a:lnTo>
                  <a:lnTo>
                    <a:pt x="2305586" y="138428"/>
                  </a:lnTo>
                  <a:cubicBezTo>
                    <a:pt x="1331983" y="859465"/>
                    <a:pt x="702734" y="2219368"/>
                    <a:pt x="702734" y="3730736"/>
                  </a:cubicBezTo>
                  <a:cubicBezTo>
                    <a:pt x="702734" y="5125845"/>
                    <a:pt x="1238899" y="6391894"/>
                    <a:pt x="2087151" y="7145532"/>
                  </a:cubicBezTo>
                  <a:close/>
                </a:path>
              </a:pathLst>
            </a:custGeom>
            <a:solidFill>
              <a:srgbClr val="E8B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C40E8FD-E7B9-40DD-9EFC-671925D8F102}"/>
                </a:ext>
              </a:extLst>
            </p:cNvPr>
            <p:cNvSpPr/>
            <p:nvPr/>
          </p:nvSpPr>
          <p:spPr>
            <a:xfrm>
              <a:off x="10387534" y="0"/>
              <a:ext cx="1800000" cy="6859700"/>
            </a:xfrm>
            <a:custGeom>
              <a:avLst/>
              <a:gdLst>
                <a:gd name="connsiteX0" fmla="*/ 1489690 w 3552887"/>
                <a:gd name="connsiteY0" fmla="*/ 0 h 6859699"/>
                <a:gd name="connsiteX1" fmla="*/ 3552887 w 3552887"/>
                <a:gd name="connsiteY1" fmla="*/ 0 h 6859699"/>
                <a:gd name="connsiteX2" fmla="*/ 3552887 w 3552887"/>
                <a:gd name="connsiteY2" fmla="*/ 6857758 h 6859699"/>
                <a:gd name="connsiteX3" fmla="*/ 0 w 3552887"/>
                <a:gd name="connsiteY3" fmla="*/ 6859699 h 6859699"/>
                <a:gd name="connsiteX4" fmla="*/ 260904 w 3552887"/>
                <a:gd name="connsiteY4" fmla="*/ 6671090 h 6859699"/>
                <a:gd name="connsiteX5" fmla="*/ 1540806 w 3552887"/>
                <a:gd name="connsiteY5" fmla="*/ 84806 h 68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887" h="6859699">
                  <a:moveTo>
                    <a:pt x="1489690" y="0"/>
                  </a:moveTo>
                  <a:lnTo>
                    <a:pt x="3552887" y="0"/>
                  </a:lnTo>
                  <a:lnTo>
                    <a:pt x="3552887" y="6857758"/>
                  </a:lnTo>
                  <a:lnTo>
                    <a:pt x="0" y="6859699"/>
                  </a:lnTo>
                  <a:lnTo>
                    <a:pt x="260904" y="6671090"/>
                  </a:lnTo>
                  <a:cubicBezTo>
                    <a:pt x="2373004" y="5034436"/>
                    <a:pt x="2884010" y="2484389"/>
                    <a:pt x="1540806" y="848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2D6FE4D6-DA46-4544-9A1E-EEB7B4F99E22}"/>
              </a:ext>
            </a:extLst>
          </p:cNvPr>
          <p:cNvSpPr/>
          <p:nvPr/>
        </p:nvSpPr>
        <p:spPr>
          <a:xfrm>
            <a:off x="-39266" y="1604031"/>
            <a:ext cx="11511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</a:rPr>
              <a:t>No significant differences (ANOVA 3x2) for average daily intake, average daily gain, conversion index or carcass yield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A60DF34-BE3B-3C49-A8F9-AA64E9F25E18}"/>
              </a:ext>
            </a:extLst>
          </p:cNvPr>
          <p:cNvGraphicFramePr>
            <a:graphicFrameLocks noGrp="1"/>
          </p:cNvGraphicFramePr>
          <p:nvPr/>
        </p:nvGraphicFramePr>
        <p:xfrm>
          <a:off x="1077917" y="2311917"/>
          <a:ext cx="9213736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806">
                  <a:extLst>
                    <a:ext uri="{9D8B030D-6E8A-4147-A177-3AD203B41FA5}">
                      <a16:colId xmlns:a16="http://schemas.microsoft.com/office/drawing/2014/main" val="770605346"/>
                    </a:ext>
                  </a:extLst>
                </a:gridCol>
                <a:gridCol w="958655">
                  <a:extLst>
                    <a:ext uri="{9D8B030D-6E8A-4147-A177-3AD203B41FA5}">
                      <a16:colId xmlns:a16="http://schemas.microsoft.com/office/drawing/2014/main" val="4077364757"/>
                    </a:ext>
                  </a:extLst>
                </a:gridCol>
                <a:gridCol w="958655">
                  <a:extLst>
                    <a:ext uri="{9D8B030D-6E8A-4147-A177-3AD203B41FA5}">
                      <a16:colId xmlns:a16="http://schemas.microsoft.com/office/drawing/2014/main" val="3821116055"/>
                    </a:ext>
                  </a:extLst>
                </a:gridCol>
                <a:gridCol w="958655">
                  <a:extLst>
                    <a:ext uri="{9D8B030D-6E8A-4147-A177-3AD203B41FA5}">
                      <a16:colId xmlns:a16="http://schemas.microsoft.com/office/drawing/2014/main" val="1011275832"/>
                    </a:ext>
                  </a:extLst>
                </a:gridCol>
                <a:gridCol w="958655">
                  <a:extLst>
                    <a:ext uri="{9D8B030D-6E8A-4147-A177-3AD203B41FA5}">
                      <a16:colId xmlns:a16="http://schemas.microsoft.com/office/drawing/2014/main" val="3958256923"/>
                    </a:ext>
                  </a:extLst>
                </a:gridCol>
                <a:gridCol w="958655">
                  <a:extLst>
                    <a:ext uri="{9D8B030D-6E8A-4147-A177-3AD203B41FA5}">
                      <a16:colId xmlns:a16="http://schemas.microsoft.com/office/drawing/2014/main" val="366999764"/>
                    </a:ext>
                  </a:extLst>
                </a:gridCol>
                <a:gridCol w="958655">
                  <a:extLst>
                    <a:ext uri="{9D8B030D-6E8A-4147-A177-3AD203B41FA5}">
                      <a16:colId xmlns:a16="http://schemas.microsoft.com/office/drawing/2014/main" val="2478888964"/>
                    </a:ext>
                  </a:extLst>
                </a:gridCol>
              </a:tblGrid>
              <a:tr h="199723">
                <a:tc>
                  <a:txBody>
                    <a:bodyPr/>
                    <a:lstStyle/>
                    <a:p>
                      <a:endParaRPr lang="en-GB" sz="11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1822"/>
                  </a:ext>
                </a:extLst>
              </a:tr>
              <a:tr h="211472">
                <a:tc>
                  <a:txBody>
                    <a:bodyPr/>
                    <a:lstStyle/>
                    <a:p>
                      <a:r>
                        <a:rPr lang="en-GB" sz="1100" b="1" noProof="0" dirty="0"/>
                        <a:t>Daily intake (kg/day)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2.92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2.91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2.68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2.84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3.16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/>
                        <a:t>2.90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44813"/>
                  </a:ext>
                </a:extLst>
              </a:tr>
              <a:tr h="211472">
                <a:tc>
                  <a:txBody>
                    <a:bodyPr/>
                    <a:lstStyle/>
                    <a:p>
                      <a:r>
                        <a:rPr lang="en-GB" sz="1100" b="1" noProof="0"/>
                        <a:t>Daily gain (kg/day)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35687"/>
                  </a:ext>
                </a:extLst>
              </a:tr>
              <a:tr h="211472">
                <a:tc>
                  <a:txBody>
                    <a:bodyPr/>
                    <a:lstStyle/>
                    <a:p>
                      <a:r>
                        <a:rPr lang="en-GB" sz="1100" b="1" noProof="0" dirty="0"/>
                        <a:t>Conversion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/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/>
                        <a:t>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/>
                        <a:t>2.88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210659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FFDC38CD-4F3E-8E44-9C50-D0FC91D06417}"/>
              </a:ext>
            </a:extLst>
          </p:cNvPr>
          <p:cNvSpPr/>
          <p:nvPr/>
        </p:nvSpPr>
        <p:spPr>
          <a:xfrm>
            <a:off x="-5638" y="3734839"/>
            <a:ext cx="6249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Welfare Quality Indicators (Welfare Quality®): Average incidence of injuries was lower in </a:t>
            </a:r>
            <a:r>
              <a:rPr lang="en-GB" sz="2000" i="1" dirty="0"/>
              <a:t>+CARE </a:t>
            </a:r>
            <a:r>
              <a:rPr lang="en-GB" sz="2000" dirty="0"/>
              <a:t>treatment 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01D282E3-0F6E-B446-AA78-A3ED89A343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814" y="3238342"/>
            <a:ext cx="4008499" cy="3645172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4503B5D-0BA8-644E-A2A6-007C293F4380}"/>
              </a:ext>
            </a:extLst>
          </p:cNvPr>
          <p:cNvSpPr/>
          <p:nvPr/>
        </p:nvSpPr>
        <p:spPr>
          <a:xfrm>
            <a:off x="5549" y="4863107"/>
            <a:ext cx="6238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Animals housed in lower density </a:t>
            </a:r>
            <a:r>
              <a:rPr lang="en-GB" sz="2000" i="1" dirty="0"/>
              <a:t>(+CARE</a:t>
            </a:r>
            <a:r>
              <a:rPr lang="en-GB" sz="2000" dirty="0"/>
              <a:t>) had lower concentration of plasma cortisol, being significant (p&lt;0.05) at the end of the experiments (a week prior to slaughter)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80CBCD-2F4D-4FC8-8356-5322FC02BFB3}"/>
              </a:ext>
            </a:extLst>
          </p:cNvPr>
          <p:cNvGrpSpPr/>
          <p:nvPr/>
        </p:nvGrpSpPr>
        <p:grpSpPr>
          <a:xfrm>
            <a:off x="-66041" y="-63722"/>
            <a:ext cx="8368022" cy="1786856"/>
            <a:chOff x="-66041" y="-63722"/>
            <a:chExt cx="8368022" cy="178685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17945D7-7075-48FB-B402-059112A6D728}"/>
                </a:ext>
              </a:extLst>
            </p:cNvPr>
            <p:cNvSpPr txBox="1"/>
            <p:nvPr/>
          </p:nvSpPr>
          <p:spPr>
            <a:xfrm>
              <a:off x="1817097" y="475763"/>
              <a:ext cx="6484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dirty="0"/>
                <a:t>PIGS+CARE Project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361654A8-4349-4568-9AFB-A7E25C0347AB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8697" r="4680" b="7624"/>
            <a:stretch/>
          </p:blipFill>
          <p:spPr bwMode="auto">
            <a:xfrm>
              <a:off x="-66041" y="-63722"/>
              <a:ext cx="1883138" cy="1786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14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370118-0039-D648-8A24-0BBF2C4F7F83}"/>
              </a:ext>
            </a:extLst>
          </p:cNvPr>
          <p:cNvGrpSpPr/>
          <p:nvPr/>
        </p:nvGrpSpPr>
        <p:grpSpPr>
          <a:xfrm>
            <a:off x="9691099" y="-24986"/>
            <a:ext cx="2511810" cy="7277223"/>
            <a:chOff x="9691099" y="-24986"/>
            <a:chExt cx="2511810" cy="7277223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6CA9C73D-F15A-40CE-82AD-00473583AC11}"/>
                </a:ext>
              </a:extLst>
            </p:cNvPr>
            <p:cNvSpPr/>
            <p:nvPr/>
          </p:nvSpPr>
          <p:spPr>
            <a:xfrm rot="11603090">
              <a:off x="9691099" y="-24986"/>
              <a:ext cx="2511810" cy="7277223"/>
            </a:xfrm>
            <a:custGeom>
              <a:avLst/>
              <a:gdLst>
                <a:gd name="connsiteX0" fmla="*/ 2091913 w 2511810"/>
                <a:gd name="connsiteY0" fmla="*/ 7149401 h 7261614"/>
                <a:gd name="connsiteX1" fmla="*/ 1620338 w 2511810"/>
                <a:gd name="connsiteY1" fmla="*/ 7261614 h 7261614"/>
                <a:gd name="connsiteX2" fmla="*/ 1575415 w 2511810"/>
                <a:gd name="connsiteY2" fmla="*/ 7233388 h 7261614"/>
                <a:gd name="connsiteX3" fmla="*/ 871630 w 2511810"/>
                <a:gd name="connsiteY3" fmla="*/ 6547447 h 7261614"/>
                <a:gd name="connsiteX4" fmla="*/ 734907 w 2511810"/>
                <a:gd name="connsiteY4" fmla="*/ 6351233 h 7261614"/>
                <a:gd name="connsiteX5" fmla="*/ 0 w 2511810"/>
                <a:gd name="connsiteY5" fmla="*/ 3262788 h 7261614"/>
                <a:gd name="connsiteX6" fmla="*/ 39181 w 2511810"/>
                <a:gd name="connsiteY6" fmla="*/ 2927936 h 7261614"/>
                <a:gd name="connsiteX7" fmla="*/ 1575416 w 2511810"/>
                <a:gd name="connsiteY7" fmla="*/ 228084 h 7261614"/>
                <a:gd name="connsiteX8" fmla="*/ 1588902 w 2511810"/>
                <a:gd name="connsiteY8" fmla="*/ 219610 h 7261614"/>
                <a:gd name="connsiteX9" fmla="*/ 2511810 w 2511810"/>
                <a:gd name="connsiteY9" fmla="*/ 0 h 7261614"/>
                <a:gd name="connsiteX10" fmla="*/ 2305586 w 2511810"/>
                <a:gd name="connsiteY10" fmla="*/ 138428 h 7261614"/>
                <a:gd name="connsiteX11" fmla="*/ 702734 w 2511810"/>
                <a:gd name="connsiteY11" fmla="*/ 3730736 h 7261614"/>
                <a:gd name="connsiteX12" fmla="*/ 2087151 w 2511810"/>
                <a:gd name="connsiteY12" fmla="*/ 7145532 h 726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810" h="7261614">
                  <a:moveTo>
                    <a:pt x="2091913" y="7149401"/>
                  </a:moveTo>
                  <a:lnTo>
                    <a:pt x="1620338" y="7261614"/>
                  </a:lnTo>
                  <a:lnTo>
                    <a:pt x="1575415" y="7233388"/>
                  </a:lnTo>
                  <a:cubicBezTo>
                    <a:pt x="1315777" y="7049420"/>
                    <a:pt x="1078879" y="6817769"/>
                    <a:pt x="871630" y="6547447"/>
                  </a:cubicBezTo>
                  <a:lnTo>
                    <a:pt x="734907" y="6351233"/>
                  </a:lnTo>
                  <a:lnTo>
                    <a:pt x="0" y="3262788"/>
                  </a:lnTo>
                  <a:lnTo>
                    <a:pt x="39181" y="2927936"/>
                  </a:lnTo>
                  <a:cubicBezTo>
                    <a:pt x="222250" y="1761033"/>
                    <a:pt x="796500" y="779989"/>
                    <a:pt x="1575416" y="228084"/>
                  </a:cubicBezTo>
                  <a:lnTo>
                    <a:pt x="1588902" y="219610"/>
                  </a:lnTo>
                  <a:lnTo>
                    <a:pt x="2511810" y="0"/>
                  </a:lnTo>
                  <a:lnTo>
                    <a:pt x="2305586" y="138428"/>
                  </a:lnTo>
                  <a:cubicBezTo>
                    <a:pt x="1331983" y="859465"/>
                    <a:pt x="702734" y="2219368"/>
                    <a:pt x="702734" y="3730736"/>
                  </a:cubicBezTo>
                  <a:cubicBezTo>
                    <a:pt x="702734" y="5125845"/>
                    <a:pt x="1238899" y="6391894"/>
                    <a:pt x="2087151" y="7145532"/>
                  </a:cubicBezTo>
                  <a:close/>
                </a:path>
              </a:pathLst>
            </a:custGeom>
            <a:solidFill>
              <a:srgbClr val="E8B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C40E8FD-E7B9-40DD-9EFC-671925D8F102}"/>
                </a:ext>
              </a:extLst>
            </p:cNvPr>
            <p:cNvSpPr/>
            <p:nvPr/>
          </p:nvSpPr>
          <p:spPr>
            <a:xfrm>
              <a:off x="10387534" y="0"/>
              <a:ext cx="1800000" cy="6859700"/>
            </a:xfrm>
            <a:custGeom>
              <a:avLst/>
              <a:gdLst>
                <a:gd name="connsiteX0" fmla="*/ 1489690 w 3552887"/>
                <a:gd name="connsiteY0" fmla="*/ 0 h 6859699"/>
                <a:gd name="connsiteX1" fmla="*/ 3552887 w 3552887"/>
                <a:gd name="connsiteY1" fmla="*/ 0 h 6859699"/>
                <a:gd name="connsiteX2" fmla="*/ 3552887 w 3552887"/>
                <a:gd name="connsiteY2" fmla="*/ 6857758 h 6859699"/>
                <a:gd name="connsiteX3" fmla="*/ 0 w 3552887"/>
                <a:gd name="connsiteY3" fmla="*/ 6859699 h 6859699"/>
                <a:gd name="connsiteX4" fmla="*/ 260904 w 3552887"/>
                <a:gd name="connsiteY4" fmla="*/ 6671090 h 6859699"/>
                <a:gd name="connsiteX5" fmla="*/ 1540806 w 3552887"/>
                <a:gd name="connsiteY5" fmla="*/ 84806 h 68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887" h="6859699">
                  <a:moveTo>
                    <a:pt x="1489690" y="0"/>
                  </a:moveTo>
                  <a:lnTo>
                    <a:pt x="3552887" y="0"/>
                  </a:lnTo>
                  <a:lnTo>
                    <a:pt x="3552887" y="6857758"/>
                  </a:lnTo>
                  <a:lnTo>
                    <a:pt x="0" y="6859699"/>
                  </a:lnTo>
                  <a:lnTo>
                    <a:pt x="260904" y="6671090"/>
                  </a:lnTo>
                  <a:cubicBezTo>
                    <a:pt x="2373004" y="5034436"/>
                    <a:pt x="2884010" y="2484389"/>
                    <a:pt x="1540806" y="848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2D6FE4D6-DA46-4544-9A1E-EEB7B4F99E22}"/>
              </a:ext>
            </a:extLst>
          </p:cNvPr>
          <p:cNvSpPr/>
          <p:nvPr/>
        </p:nvSpPr>
        <p:spPr>
          <a:xfrm>
            <a:off x="1499457" y="1200476"/>
            <a:ext cx="991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ea typeface="Calibri" panose="020F0502020204030204" pitchFamily="34" charset="0"/>
              </a:rPr>
              <a:t>Skatole and androstenone concentrations in plasma and liquid fat from backfat and belly fat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FBC5CA5-D73C-444F-8C8C-25ED7AF8936C}"/>
              </a:ext>
            </a:extLst>
          </p:cNvPr>
          <p:cNvGrpSpPr/>
          <p:nvPr/>
        </p:nvGrpSpPr>
        <p:grpSpPr>
          <a:xfrm>
            <a:off x="87346" y="1570014"/>
            <a:ext cx="10156249" cy="1809794"/>
            <a:chOff x="37053" y="1980962"/>
            <a:chExt cx="10532476" cy="2108476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F9EAF52-905C-4B9B-9E28-181D18810F24}"/>
                </a:ext>
              </a:extLst>
            </p:cNvPr>
            <p:cNvGrpSpPr/>
            <p:nvPr/>
          </p:nvGrpSpPr>
          <p:grpSpPr>
            <a:xfrm>
              <a:off x="37053" y="1980962"/>
              <a:ext cx="8655743" cy="2108476"/>
              <a:chOff x="37053" y="1980962"/>
              <a:chExt cx="8655743" cy="2108476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49A939C2-49FB-CF41-8455-7ED867757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053" y="2028145"/>
                <a:ext cx="4069360" cy="20321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softEdge rad="0"/>
              </a:effectLst>
            </p:spPr>
          </p:pic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B4F1B8AF-0D94-8C43-B5C0-C4B8C982B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23436" y="2041321"/>
                <a:ext cx="4069360" cy="204811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E62EA66-A985-F543-8FBB-CAE2F0695F5C}"/>
                  </a:ext>
                </a:extLst>
              </p:cNvPr>
              <p:cNvSpPr txBox="1"/>
              <p:nvPr/>
            </p:nvSpPr>
            <p:spPr>
              <a:xfrm>
                <a:off x="7023680" y="1996793"/>
                <a:ext cx="1639596" cy="535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Belly fat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F04BEF3-6848-DB4B-B18E-83FC747716C5}"/>
                  </a:ext>
                </a:extLst>
              </p:cNvPr>
              <p:cNvSpPr txBox="1"/>
              <p:nvPr/>
            </p:nvSpPr>
            <p:spPr>
              <a:xfrm>
                <a:off x="2702304" y="1980962"/>
                <a:ext cx="1639596" cy="535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Backfat</a:t>
                </a:r>
                <a:endParaRPr lang="en-GB" dirty="0"/>
              </a:p>
            </p:txBody>
          </p:sp>
        </p:grp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33350F6-5373-8A4D-9254-CEA3DF738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129" y="1996793"/>
              <a:ext cx="1803400" cy="1587500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1837F7F-F304-4973-8425-4A4F371541D5}"/>
              </a:ext>
            </a:extLst>
          </p:cNvPr>
          <p:cNvGrpSpPr/>
          <p:nvPr/>
        </p:nvGrpSpPr>
        <p:grpSpPr>
          <a:xfrm>
            <a:off x="-66041" y="-63722"/>
            <a:ext cx="8368022" cy="1786856"/>
            <a:chOff x="-66041" y="-63722"/>
            <a:chExt cx="8368022" cy="1786856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833BABD-91A5-4ADA-BD64-C4A8BC7E2D1C}"/>
                </a:ext>
              </a:extLst>
            </p:cNvPr>
            <p:cNvSpPr txBox="1"/>
            <p:nvPr/>
          </p:nvSpPr>
          <p:spPr>
            <a:xfrm>
              <a:off x="1817097" y="475763"/>
              <a:ext cx="6484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dirty="0"/>
                <a:t>PIGS+CARE Project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74E5E7A-65C8-4A83-9456-4231DD5CF8CA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8697" r="4680" b="7624"/>
            <a:stretch/>
          </p:blipFill>
          <p:spPr bwMode="auto">
            <a:xfrm>
              <a:off x="-66041" y="-63722"/>
              <a:ext cx="1883138" cy="1786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E1B4C6D-3468-EA45-8D3B-6067CAEF766B}"/>
              </a:ext>
            </a:extLst>
          </p:cNvPr>
          <p:cNvGrpSpPr/>
          <p:nvPr/>
        </p:nvGrpSpPr>
        <p:grpSpPr>
          <a:xfrm>
            <a:off x="87346" y="3390323"/>
            <a:ext cx="4304142" cy="2357273"/>
            <a:chOff x="87346" y="3390323"/>
            <a:chExt cx="4304142" cy="2357273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4017BBD8-0437-3A44-A851-B163D711C0BC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46" y="3390323"/>
              <a:ext cx="180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021BB66A-C0F9-174D-9E43-467186A82BD9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46" y="4583442"/>
              <a:ext cx="180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A39B409-0DAC-3342-AB09-7F73B72C2B4A}"/>
                </a:ext>
              </a:extLst>
            </p:cNvPr>
            <p:cNvSpPr/>
            <p:nvPr/>
          </p:nvSpPr>
          <p:spPr>
            <a:xfrm>
              <a:off x="1863983" y="3500827"/>
              <a:ext cx="252750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/>
                <a:t>Backfat:</a:t>
              </a:r>
            </a:p>
            <a:p>
              <a:r>
                <a:rPr lang="en-GB" sz="2000" dirty="0"/>
                <a:t>Lower SKA in supplemented feed (p&lt;0.001)</a:t>
              </a:r>
            </a:p>
            <a:p>
              <a:endParaRPr lang="en-GB" sz="2000" dirty="0"/>
            </a:p>
            <a:p>
              <a:r>
                <a:rPr lang="en-GB" sz="2000" dirty="0"/>
                <a:t>Lower AND in </a:t>
              </a:r>
              <a:r>
                <a:rPr lang="en-GB" sz="2000" i="1" dirty="0"/>
                <a:t>+CARE </a:t>
              </a:r>
              <a:r>
                <a:rPr lang="en-GB" sz="2000" dirty="0"/>
                <a:t>(p=0.050)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A8D3BF1-300E-5547-A998-3158B5479A34}"/>
              </a:ext>
            </a:extLst>
          </p:cNvPr>
          <p:cNvGrpSpPr/>
          <p:nvPr/>
        </p:nvGrpSpPr>
        <p:grpSpPr>
          <a:xfrm>
            <a:off x="4512919" y="3415256"/>
            <a:ext cx="4327505" cy="2332340"/>
            <a:chOff x="4509900" y="3037953"/>
            <a:chExt cx="4327505" cy="233234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3081E9AD-3CB3-BD48-ABB8-016922FD7CAF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900" y="3037953"/>
              <a:ext cx="180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66A822F-88FC-3145-8DDC-12409EEC557F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900" y="4206139"/>
              <a:ext cx="180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24D61E34-DC94-8940-9876-4469E5E6EE94}"/>
                </a:ext>
              </a:extLst>
            </p:cNvPr>
            <p:cNvSpPr/>
            <p:nvPr/>
          </p:nvSpPr>
          <p:spPr>
            <a:xfrm>
              <a:off x="6309900" y="3123524"/>
              <a:ext cx="252750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/>
                <a:t>Belly fat:</a:t>
              </a:r>
            </a:p>
            <a:p>
              <a:r>
                <a:rPr lang="en-GB" sz="2000" dirty="0"/>
                <a:t>Lower SKA in supplemented feed (p&lt;0.001)</a:t>
              </a:r>
            </a:p>
            <a:p>
              <a:endParaRPr lang="en-GB" sz="2000" dirty="0"/>
            </a:p>
            <a:p>
              <a:r>
                <a:rPr lang="en-GB" sz="2000" dirty="0"/>
                <a:t>Lower AND in </a:t>
              </a:r>
              <a:r>
                <a:rPr lang="en-GB" sz="2000" i="1" dirty="0"/>
                <a:t>+CARE </a:t>
              </a:r>
              <a:r>
                <a:rPr lang="en-GB" sz="2000" dirty="0"/>
                <a:t>(p=0.046)</a:t>
              </a:r>
            </a:p>
          </p:txBody>
        </p: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C383E742-C2B6-484B-AED9-A1EDCEB338A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81844" y="4653870"/>
            <a:ext cx="2910566" cy="22107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09330972-6A06-6340-B32A-C914CC6382E0}"/>
              </a:ext>
            </a:extLst>
          </p:cNvPr>
          <p:cNvSpPr/>
          <p:nvPr/>
        </p:nvSpPr>
        <p:spPr>
          <a:xfrm>
            <a:off x="2914795" y="6072331"/>
            <a:ext cx="6362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Analysis in plasma: lower AND in </a:t>
            </a:r>
            <a:r>
              <a:rPr lang="en-GB" sz="2000" i="1" dirty="0"/>
              <a:t>+CARE </a:t>
            </a:r>
            <a:r>
              <a:rPr lang="en-GB" sz="2000" dirty="0"/>
              <a:t>(p&lt;0.001)</a:t>
            </a:r>
          </a:p>
          <a:p>
            <a:r>
              <a:rPr lang="en-GB" sz="1600" dirty="0"/>
              <a:t>(Ghent University LC MS)</a:t>
            </a:r>
          </a:p>
        </p:txBody>
      </p:sp>
    </p:spTree>
    <p:extLst>
      <p:ext uri="{BB962C8B-B14F-4D97-AF65-F5344CB8AC3E}">
        <p14:creationId xmlns:p14="http://schemas.microsoft.com/office/powerpoint/2010/main" val="396333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2370118-0039-D648-8A24-0BBF2C4F7F83}"/>
              </a:ext>
            </a:extLst>
          </p:cNvPr>
          <p:cNvGrpSpPr/>
          <p:nvPr/>
        </p:nvGrpSpPr>
        <p:grpSpPr>
          <a:xfrm>
            <a:off x="9691099" y="-24986"/>
            <a:ext cx="2511810" cy="7277223"/>
            <a:chOff x="9691099" y="-24986"/>
            <a:chExt cx="2511810" cy="7277223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6CA9C73D-F15A-40CE-82AD-00473583AC11}"/>
                </a:ext>
              </a:extLst>
            </p:cNvPr>
            <p:cNvSpPr/>
            <p:nvPr/>
          </p:nvSpPr>
          <p:spPr>
            <a:xfrm rot="11603090">
              <a:off x="9691099" y="-24986"/>
              <a:ext cx="2511810" cy="7277223"/>
            </a:xfrm>
            <a:custGeom>
              <a:avLst/>
              <a:gdLst>
                <a:gd name="connsiteX0" fmla="*/ 2091913 w 2511810"/>
                <a:gd name="connsiteY0" fmla="*/ 7149401 h 7261614"/>
                <a:gd name="connsiteX1" fmla="*/ 1620338 w 2511810"/>
                <a:gd name="connsiteY1" fmla="*/ 7261614 h 7261614"/>
                <a:gd name="connsiteX2" fmla="*/ 1575415 w 2511810"/>
                <a:gd name="connsiteY2" fmla="*/ 7233388 h 7261614"/>
                <a:gd name="connsiteX3" fmla="*/ 871630 w 2511810"/>
                <a:gd name="connsiteY3" fmla="*/ 6547447 h 7261614"/>
                <a:gd name="connsiteX4" fmla="*/ 734907 w 2511810"/>
                <a:gd name="connsiteY4" fmla="*/ 6351233 h 7261614"/>
                <a:gd name="connsiteX5" fmla="*/ 0 w 2511810"/>
                <a:gd name="connsiteY5" fmla="*/ 3262788 h 7261614"/>
                <a:gd name="connsiteX6" fmla="*/ 39181 w 2511810"/>
                <a:gd name="connsiteY6" fmla="*/ 2927936 h 7261614"/>
                <a:gd name="connsiteX7" fmla="*/ 1575416 w 2511810"/>
                <a:gd name="connsiteY7" fmla="*/ 228084 h 7261614"/>
                <a:gd name="connsiteX8" fmla="*/ 1588902 w 2511810"/>
                <a:gd name="connsiteY8" fmla="*/ 219610 h 7261614"/>
                <a:gd name="connsiteX9" fmla="*/ 2511810 w 2511810"/>
                <a:gd name="connsiteY9" fmla="*/ 0 h 7261614"/>
                <a:gd name="connsiteX10" fmla="*/ 2305586 w 2511810"/>
                <a:gd name="connsiteY10" fmla="*/ 138428 h 7261614"/>
                <a:gd name="connsiteX11" fmla="*/ 702734 w 2511810"/>
                <a:gd name="connsiteY11" fmla="*/ 3730736 h 7261614"/>
                <a:gd name="connsiteX12" fmla="*/ 2087151 w 2511810"/>
                <a:gd name="connsiteY12" fmla="*/ 7145532 h 726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810" h="7261614">
                  <a:moveTo>
                    <a:pt x="2091913" y="7149401"/>
                  </a:moveTo>
                  <a:lnTo>
                    <a:pt x="1620338" y="7261614"/>
                  </a:lnTo>
                  <a:lnTo>
                    <a:pt x="1575415" y="7233388"/>
                  </a:lnTo>
                  <a:cubicBezTo>
                    <a:pt x="1315777" y="7049420"/>
                    <a:pt x="1078879" y="6817769"/>
                    <a:pt x="871630" y="6547447"/>
                  </a:cubicBezTo>
                  <a:lnTo>
                    <a:pt x="734907" y="6351233"/>
                  </a:lnTo>
                  <a:lnTo>
                    <a:pt x="0" y="3262788"/>
                  </a:lnTo>
                  <a:lnTo>
                    <a:pt x="39181" y="2927936"/>
                  </a:lnTo>
                  <a:cubicBezTo>
                    <a:pt x="222250" y="1761033"/>
                    <a:pt x="796500" y="779989"/>
                    <a:pt x="1575416" y="228084"/>
                  </a:cubicBezTo>
                  <a:lnTo>
                    <a:pt x="1588902" y="219610"/>
                  </a:lnTo>
                  <a:lnTo>
                    <a:pt x="2511810" y="0"/>
                  </a:lnTo>
                  <a:lnTo>
                    <a:pt x="2305586" y="138428"/>
                  </a:lnTo>
                  <a:cubicBezTo>
                    <a:pt x="1331983" y="859465"/>
                    <a:pt x="702734" y="2219368"/>
                    <a:pt x="702734" y="3730736"/>
                  </a:cubicBezTo>
                  <a:cubicBezTo>
                    <a:pt x="702734" y="5125845"/>
                    <a:pt x="1238899" y="6391894"/>
                    <a:pt x="2087151" y="7145532"/>
                  </a:cubicBezTo>
                  <a:close/>
                </a:path>
              </a:pathLst>
            </a:custGeom>
            <a:solidFill>
              <a:srgbClr val="E8B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C40E8FD-E7B9-40DD-9EFC-671925D8F102}"/>
                </a:ext>
              </a:extLst>
            </p:cNvPr>
            <p:cNvSpPr/>
            <p:nvPr/>
          </p:nvSpPr>
          <p:spPr>
            <a:xfrm>
              <a:off x="10387534" y="0"/>
              <a:ext cx="1800000" cy="6859700"/>
            </a:xfrm>
            <a:custGeom>
              <a:avLst/>
              <a:gdLst>
                <a:gd name="connsiteX0" fmla="*/ 1489690 w 3552887"/>
                <a:gd name="connsiteY0" fmla="*/ 0 h 6859699"/>
                <a:gd name="connsiteX1" fmla="*/ 3552887 w 3552887"/>
                <a:gd name="connsiteY1" fmla="*/ 0 h 6859699"/>
                <a:gd name="connsiteX2" fmla="*/ 3552887 w 3552887"/>
                <a:gd name="connsiteY2" fmla="*/ 6857758 h 6859699"/>
                <a:gd name="connsiteX3" fmla="*/ 0 w 3552887"/>
                <a:gd name="connsiteY3" fmla="*/ 6859699 h 6859699"/>
                <a:gd name="connsiteX4" fmla="*/ 260904 w 3552887"/>
                <a:gd name="connsiteY4" fmla="*/ 6671090 h 6859699"/>
                <a:gd name="connsiteX5" fmla="*/ 1540806 w 3552887"/>
                <a:gd name="connsiteY5" fmla="*/ 84806 h 68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887" h="6859699">
                  <a:moveTo>
                    <a:pt x="1489690" y="0"/>
                  </a:moveTo>
                  <a:lnTo>
                    <a:pt x="3552887" y="0"/>
                  </a:lnTo>
                  <a:lnTo>
                    <a:pt x="3552887" y="6857758"/>
                  </a:lnTo>
                  <a:lnTo>
                    <a:pt x="0" y="6859699"/>
                  </a:lnTo>
                  <a:lnTo>
                    <a:pt x="260904" y="6671090"/>
                  </a:lnTo>
                  <a:cubicBezTo>
                    <a:pt x="2373004" y="5034436"/>
                    <a:pt x="2884010" y="2484389"/>
                    <a:pt x="1540806" y="848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2D6FE4D6-DA46-4544-9A1E-EEB7B4F99E22}"/>
              </a:ext>
            </a:extLst>
          </p:cNvPr>
          <p:cNvSpPr/>
          <p:nvPr/>
        </p:nvSpPr>
        <p:spPr>
          <a:xfrm>
            <a:off x="1499457" y="1200476"/>
            <a:ext cx="991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ea typeface="Calibri" panose="020F0502020204030204" pitchFamily="34" charset="0"/>
              </a:rPr>
              <a:t>Main results and conclusions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1837F7F-F304-4973-8425-4A4F371541D5}"/>
              </a:ext>
            </a:extLst>
          </p:cNvPr>
          <p:cNvGrpSpPr/>
          <p:nvPr/>
        </p:nvGrpSpPr>
        <p:grpSpPr>
          <a:xfrm>
            <a:off x="-66041" y="-63722"/>
            <a:ext cx="8368022" cy="1786856"/>
            <a:chOff x="-66041" y="-63722"/>
            <a:chExt cx="8368022" cy="1786856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833BABD-91A5-4ADA-BD64-C4A8BC7E2D1C}"/>
                </a:ext>
              </a:extLst>
            </p:cNvPr>
            <p:cNvSpPr txBox="1"/>
            <p:nvPr/>
          </p:nvSpPr>
          <p:spPr>
            <a:xfrm>
              <a:off x="1817097" y="475763"/>
              <a:ext cx="6484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dirty="0"/>
                <a:t>PIGS+CARE Project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74E5E7A-65C8-4A83-9456-4231DD5CF8C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8697" r="4680" b="7624"/>
            <a:stretch/>
          </p:blipFill>
          <p:spPr bwMode="auto">
            <a:xfrm>
              <a:off x="-66041" y="-63722"/>
              <a:ext cx="1883138" cy="1786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F5C086A-9A85-1548-9DB6-87740500C63E}"/>
              </a:ext>
            </a:extLst>
          </p:cNvPr>
          <p:cNvSpPr/>
          <p:nvPr/>
        </p:nvSpPr>
        <p:spPr>
          <a:xfrm>
            <a:off x="1" y="1996396"/>
            <a:ext cx="112158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addition of functional ingredients led to a </a:t>
            </a:r>
            <a:r>
              <a:rPr lang="en-GB" sz="2000" b="1" dirty="0"/>
              <a:t>significant decrease in skatole levels in the meat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+CARE treatments lead to a </a:t>
            </a:r>
            <a:r>
              <a:rPr lang="en-GB" sz="2000" b="1" dirty="0"/>
              <a:t>significant decrease in androstenone levels and also stress levels</a:t>
            </a:r>
            <a:r>
              <a:rPr lang="en-GB" sz="2000" dirty="0"/>
              <a:t> (through cortisol measurement);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Entire male’s meat products (cooked ham, bacon) were </a:t>
            </a:r>
            <a:r>
              <a:rPr lang="en-GB" sz="2000" b="1" dirty="0"/>
              <a:t>tested and approved by a consumer panel</a:t>
            </a:r>
            <a:r>
              <a:rPr lang="en-GB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It is being prepared </a:t>
            </a:r>
            <a:r>
              <a:rPr lang="en-GB" sz="2000" b="1" dirty="0"/>
              <a:t>a quality seal (+CARE</a:t>
            </a:r>
            <a:r>
              <a:rPr lang="en-GB" sz="2000" dirty="0"/>
              <a:t>) that highlights practices associated with reducing male odour in meat that in parallel provide a </a:t>
            </a:r>
            <a:r>
              <a:rPr lang="en-GB" sz="2000" b="1" dirty="0"/>
              <a:t>higher degree of animal welfare</a:t>
            </a:r>
            <a:r>
              <a:rPr lang="en-GB" sz="2000" dirty="0"/>
              <a:t> and reduced pig farming environmental impact.</a:t>
            </a:r>
            <a:endParaRPr lang="pt-PT" sz="2000" dirty="0"/>
          </a:p>
        </p:txBody>
      </p:sp>
      <p:pic>
        <p:nvPicPr>
          <p:cNvPr id="29" name="Gráfico 3">
            <a:extLst>
              <a:ext uri="{FF2B5EF4-FFF2-40B4-BE49-F238E27FC236}">
                <a16:creationId xmlns:a16="http://schemas.microsoft.com/office/drawing/2014/main" id="{3CE2E875-4A6E-D949-AFE9-B8D50D58ED13}"/>
              </a:ext>
            </a:extLst>
          </p:cNvPr>
          <p:cNvPicPr/>
          <p:nvPr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9046"/>
          <a:stretch/>
        </p:blipFill>
        <p:spPr bwMode="auto">
          <a:xfrm>
            <a:off x="3954162" y="5562305"/>
            <a:ext cx="3192414" cy="1189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90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816746" y="62144"/>
            <a:ext cx="11203619" cy="6693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25" y="144967"/>
            <a:ext cx="10055097" cy="6532736"/>
          </a:xfrm>
          <a:prstGeom prst="rect">
            <a:avLst/>
          </a:prstGeom>
        </p:spPr>
      </p:pic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34264" y="2472555"/>
            <a:ext cx="5221723" cy="2067911"/>
          </a:xfrm>
        </p:spPr>
        <p:txBody>
          <a:bodyPr/>
          <a:lstStyle/>
          <a:p>
            <a:pPr marL="0" indent="0" algn="ctr">
              <a:buNone/>
            </a:pPr>
            <a:r>
              <a:rPr lang="de-CH" sz="2400" b="1" dirty="0" err="1"/>
              <a:t>Thank</a:t>
            </a:r>
            <a:r>
              <a:rPr lang="de-CH" sz="2400" b="1" dirty="0"/>
              <a:t> </a:t>
            </a:r>
            <a:r>
              <a:rPr lang="de-CH" sz="2400" b="1" dirty="0" err="1"/>
              <a:t>you</a:t>
            </a:r>
            <a:r>
              <a:rPr lang="de-CH" sz="2400" b="1" dirty="0"/>
              <a:t> for </a:t>
            </a:r>
            <a:r>
              <a:rPr lang="de-CH" sz="2400" b="1" dirty="0" err="1"/>
              <a:t>your</a:t>
            </a:r>
            <a:r>
              <a:rPr lang="de-CH" sz="2400" b="1" dirty="0"/>
              <a:t> </a:t>
            </a:r>
            <a:r>
              <a:rPr lang="de-CH" sz="2400" b="1" dirty="0" err="1"/>
              <a:t>attention</a:t>
            </a:r>
            <a:endParaRPr lang="de-CH" sz="2400" b="1" dirty="0"/>
          </a:p>
          <a:p>
            <a:pPr marL="0" indent="0" algn="ctr">
              <a:buNone/>
            </a:pPr>
            <a:r>
              <a:rPr lang="de-CH" sz="1600" b="1" dirty="0">
                <a:solidFill>
                  <a:srgbClr val="A01E32"/>
                </a:solidFill>
              </a:rPr>
              <a:t/>
            </a:r>
            <a:br>
              <a:rPr lang="de-CH" sz="1600" b="1" dirty="0">
                <a:solidFill>
                  <a:srgbClr val="A01E32"/>
                </a:solidFill>
              </a:rPr>
            </a:br>
            <a:endParaRPr lang="de-CH" sz="1600" b="1" dirty="0">
              <a:solidFill>
                <a:srgbClr val="A01E32"/>
              </a:solidFill>
            </a:endParaRPr>
          </a:p>
          <a:p>
            <a:pPr marL="0" indent="0" algn="ctr">
              <a:lnSpc>
                <a:spcPts val="1900"/>
              </a:lnSpc>
              <a:buNone/>
            </a:pPr>
            <a:r>
              <a:rPr lang="de-CH" sz="1600" b="1" dirty="0">
                <a:solidFill>
                  <a:srgbClr val="A01E32"/>
                </a:solidFill>
              </a:rPr>
              <a:t>Agroscope</a:t>
            </a:r>
            <a:r>
              <a:rPr lang="de-CH" sz="1600" b="1" dirty="0">
                <a:solidFill>
                  <a:srgbClr val="C00000"/>
                </a:solidFill>
              </a:rPr>
              <a:t>   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gutes Essen, gesunde Umwelt</a:t>
            </a:r>
          </a:p>
          <a:p>
            <a:pPr marL="0" indent="0" algn="ctr">
              <a:lnSpc>
                <a:spcPts val="1900"/>
              </a:lnSpc>
              <a:buNone/>
            </a:pP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www.agroscope.admin.ch</a:t>
            </a:r>
            <a:r>
              <a:rPr lang="de-CH" sz="1600" b="1" dirty="0">
                <a:solidFill>
                  <a:srgbClr val="C00000"/>
                </a:solidFill>
              </a:rPr>
              <a:t/>
            </a:r>
            <a:br>
              <a:rPr lang="de-CH" sz="1600" b="1" dirty="0">
                <a:solidFill>
                  <a:srgbClr val="C00000"/>
                </a:solidFill>
              </a:rPr>
            </a:br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7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Delivered Deliverables - </a:t>
            </a:r>
            <a:r>
              <a:rPr lang="en-GB" sz="2800" dirty="0">
                <a:latin typeface="Arial Narrow" panose="020B0606020202030204" pitchFamily="34" charset="0"/>
              </a:rPr>
              <a:t>Knowledge Gaps and List of Feed Ingredients</a:t>
            </a:r>
            <a:r>
              <a:rPr lang="en-GB" dirty="0">
                <a:latin typeface="Arial Narrow" panose="020B0606020202030204" pitchFamily="34" charset="0"/>
              </a:rPr>
              <a:t/>
            </a:r>
            <a:br>
              <a:rPr lang="en-GB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 list of </a:t>
            </a:r>
            <a:r>
              <a:rPr lang="en-US" b="1" dirty="0">
                <a:latin typeface="Arial Narrow" panose="020B0606020202030204" pitchFamily="34" charset="0"/>
              </a:rPr>
              <a:t>knowledge gaps</a:t>
            </a:r>
            <a:r>
              <a:rPr lang="en-US" dirty="0">
                <a:latin typeface="Arial Narrow" panose="020B0606020202030204" pitchFamily="34" charset="0"/>
              </a:rPr>
              <a:t> for research activities (meeting in </a:t>
            </a:r>
            <a:r>
              <a:rPr lang="en-US" i="1" dirty="0" err="1">
                <a:latin typeface="Arial Narrow" panose="020B0606020202030204" pitchFamily="34" charset="0"/>
              </a:rPr>
              <a:t>Prag</a:t>
            </a:r>
            <a:r>
              <a:rPr lang="en-US" dirty="0">
                <a:latin typeface="Arial Narrow" panose="020B0606020202030204" pitchFamily="34" charset="0"/>
              </a:rPr>
              <a:t>)</a:t>
            </a:r>
          </a:p>
          <a:p>
            <a:pPr marL="271463" lvl="4" indent="-90488"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US" sz="1500" dirty="0">
                <a:latin typeface="Arial Narrow" panose="020B0606020202030204" pitchFamily="34" charset="0"/>
              </a:rPr>
              <a:t>Optimize </a:t>
            </a:r>
            <a:r>
              <a:rPr lang="en-US" sz="1500" b="1" dirty="0">
                <a:latin typeface="Arial Narrow" panose="020B0606020202030204" pitchFamily="34" charset="0"/>
              </a:rPr>
              <a:t>feeding management</a:t>
            </a:r>
          </a:p>
          <a:p>
            <a:pPr marL="271463" lvl="4" indent="-90488"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US" sz="1500" dirty="0">
                <a:latin typeface="Arial Narrow" panose="020B0606020202030204" pitchFamily="34" charset="0"/>
              </a:rPr>
              <a:t>Formulation of diets not only on NE and EAA contents but also on </a:t>
            </a:r>
            <a:r>
              <a:rPr lang="en-US" sz="1500" b="1" dirty="0" err="1">
                <a:latin typeface="Arial Narrow" panose="020B0606020202030204" pitchFamily="34" charset="0"/>
              </a:rPr>
              <a:t>fermentescible</a:t>
            </a:r>
            <a:r>
              <a:rPr lang="en-US" sz="1500" b="1" dirty="0">
                <a:latin typeface="Arial Narrow" panose="020B0606020202030204" pitchFamily="34" charset="0"/>
              </a:rPr>
              <a:t> fiber</a:t>
            </a:r>
            <a:r>
              <a:rPr lang="en-US" sz="1500" dirty="0">
                <a:latin typeface="Arial Narrow" panose="020B0606020202030204" pitchFamily="34" charset="0"/>
              </a:rPr>
              <a:t> to make the connection with the nutritional characteristics of some feedstuffs that reduce efficiently the boar taint risk. The </a:t>
            </a:r>
            <a:r>
              <a:rPr lang="en-US" sz="1500" b="1" dirty="0">
                <a:latin typeface="Arial Narrow" panose="020B0606020202030204" pitchFamily="34" charset="0"/>
              </a:rPr>
              <a:t>NE and EAA contents of these feedstuffs</a:t>
            </a:r>
            <a:r>
              <a:rPr lang="en-US" sz="1500" dirty="0">
                <a:latin typeface="Arial Narrow" panose="020B0606020202030204" pitchFamily="34" charset="0"/>
              </a:rPr>
              <a:t> must be evaluated</a:t>
            </a:r>
          </a:p>
          <a:p>
            <a:pPr marL="271463" lvl="4" indent="-90488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US" sz="1500" dirty="0">
                <a:latin typeface="Arial Narrow" panose="020B0606020202030204" pitchFamily="34" charset="0"/>
              </a:rPr>
              <a:t>What other </a:t>
            </a:r>
            <a:r>
              <a:rPr lang="en-US" sz="1500" b="1" dirty="0">
                <a:latin typeface="Arial Narrow" panose="020B0606020202030204" pitchFamily="34" charset="0"/>
              </a:rPr>
              <a:t>feed additives </a:t>
            </a:r>
            <a:r>
              <a:rPr lang="en-US" sz="1500" dirty="0">
                <a:latin typeface="Arial Narrow" panose="020B0606020202030204" pitchFamily="34" charset="0"/>
              </a:rPr>
              <a:t>might be useful in modulating the </a:t>
            </a:r>
            <a:r>
              <a:rPr lang="en-US" sz="1500" b="1" dirty="0">
                <a:latin typeface="Arial Narrow" panose="020B0606020202030204" pitchFamily="34" charset="0"/>
              </a:rPr>
              <a:t>microbiota</a:t>
            </a:r>
            <a:r>
              <a:rPr lang="en-US" sz="1500" dirty="0">
                <a:latin typeface="Arial Narrow" panose="020B0606020202030204" pitchFamily="34" charset="0"/>
              </a:rPr>
              <a:t> and thereby </a:t>
            </a:r>
            <a:r>
              <a:rPr lang="en-US" sz="1500" b="1" dirty="0">
                <a:latin typeface="Arial Narrow" panose="020B0606020202030204" pitchFamily="34" charset="0"/>
              </a:rPr>
              <a:t>skatole</a:t>
            </a:r>
            <a:r>
              <a:rPr lang="en-US" sz="1500" dirty="0">
                <a:latin typeface="Arial Narrow" panose="020B0606020202030204" pitchFamily="34" charset="0"/>
              </a:rPr>
              <a:t>?</a:t>
            </a:r>
          </a:p>
          <a:p>
            <a:pPr marL="271463" lvl="4" indent="-90488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US" sz="1500" dirty="0">
                <a:latin typeface="Arial Narrow" panose="020B0606020202030204" pitchFamily="34" charset="0"/>
              </a:rPr>
              <a:t>Are there differences between </a:t>
            </a:r>
            <a:r>
              <a:rPr lang="en-US" sz="1500" b="1" dirty="0">
                <a:latin typeface="Arial Narrow" panose="020B0606020202030204" pitchFamily="34" charset="0"/>
              </a:rPr>
              <a:t>breeds in level of boar taint </a:t>
            </a:r>
            <a:r>
              <a:rPr lang="en-US" sz="1500" dirty="0">
                <a:latin typeface="Arial Narrow" panose="020B0606020202030204" pitchFamily="34" charset="0"/>
              </a:rPr>
              <a:t>and the effects of factors that affects boar taint?</a:t>
            </a:r>
          </a:p>
          <a:p>
            <a:pPr marL="271463" lvl="4" indent="-90488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US" sz="1500" dirty="0">
                <a:latin typeface="Arial Narrow" panose="020B0606020202030204" pitchFamily="34" charset="0"/>
              </a:rPr>
              <a:t>Impact of </a:t>
            </a:r>
            <a:r>
              <a:rPr lang="en-US" sz="1500" b="1" dirty="0">
                <a:latin typeface="Arial Narrow" panose="020B0606020202030204" pitchFamily="34" charset="0"/>
              </a:rPr>
              <a:t>genetic selection </a:t>
            </a:r>
            <a:r>
              <a:rPr lang="en-US" sz="1500" dirty="0">
                <a:latin typeface="Arial Narrow" panose="020B0606020202030204" pitchFamily="34" charset="0"/>
              </a:rPr>
              <a:t>against boar taint</a:t>
            </a:r>
          </a:p>
          <a:p>
            <a:pPr marL="271463" lvl="4" indent="-90488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US" sz="1500" dirty="0">
                <a:latin typeface="Arial Narrow" panose="020B0606020202030204" pitchFamily="34" charset="0"/>
              </a:rPr>
              <a:t>Do entire males benefit from a more </a:t>
            </a:r>
            <a:r>
              <a:rPr lang="en-US" sz="1500" b="1" dirty="0">
                <a:latin typeface="Arial Narrow" panose="020B0606020202030204" pitchFamily="34" charset="0"/>
              </a:rPr>
              <a:t>protein/amino acid and energy dense diet</a:t>
            </a:r>
            <a:r>
              <a:rPr lang="en-US" sz="1500" dirty="0">
                <a:latin typeface="Arial Narrow" panose="020B0606020202030204" pitchFamily="34" charset="0"/>
              </a:rPr>
              <a:t>?</a:t>
            </a:r>
          </a:p>
          <a:p>
            <a:pPr marL="271463" lvl="4" indent="-90488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US" sz="1500" dirty="0">
                <a:latin typeface="Arial Narrow" panose="020B0606020202030204" pitchFamily="34" charset="0"/>
              </a:rPr>
              <a:t>Identify the optimum concentrations of </a:t>
            </a:r>
            <a:r>
              <a:rPr lang="en-US" sz="1500" b="1" dirty="0">
                <a:latin typeface="Arial Narrow" panose="020B0606020202030204" pitchFamily="34" charset="0"/>
              </a:rPr>
              <a:t>bioactive compounds </a:t>
            </a:r>
            <a:r>
              <a:rPr lang="en-US" sz="1500" dirty="0">
                <a:latin typeface="Arial Narrow" panose="020B0606020202030204" pitchFamily="34" charset="0"/>
              </a:rPr>
              <a:t>in feed. Identify </a:t>
            </a:r>
            <a:r>
              <a:rPr lang="en-US" sz="1500" b="1" dirty="0">
                <a:latin typeface="Arial Narrow" panose="020B0606020202030204" pitchFamily="34" charset="0"/>
              </a:rPr>
              <a:t>interactions of bioactive compounds </a:t>
            </a:r>
            <a:r>
              <a:rPr lang="en-US" sz="1500" dirty="0">
                <a:latin typeface="Arial Narrow" panose="020B0606020202030204" pitchFamily="34" charset="0"/>
              </a:rPr>
              <a:t>and feed ingredients. Perform </a:t>
            </a:r>
            <a:r>
              <a:rPr lang="en-US" sz="1500" i="1" dirty="0">
                <a:latin typeface="Arial Narrow" panose="020B0606020202030204" pitchFamily="34" charset="0"/>
              </a:rPr>
              <a:t>in vivo </a:t>
            </a:r>
            <a:r>
              <a:rPr lang="en-US" sz="1500" dirty="0">
                <a:latin typeface="Arial Narrow" panose="020B0606020202030204" pitchFamily="34" charset="0"/>
              </a:rPr>
              <a:t>studies (help to confirm mechanisms in real life situation) based on results of </a:t>
            </a:r>
            <a:r>
              <a:rPr lang="en-US" sz="1500" i="1" dirty="0">
                <a:latin typeface="Arial Narrow" panose="020B0606020202030204" pitchFamily="34" charset="0"/>
              </a:rPr>
              <a:t>in vitro </a:t>
            </a:r>
            <a:r>
              <a:rPr lang="en-US" sz="1500" dirty="0">
                <a:latin typeface="Arial Narrow" panose="020B0606020202030204" pitchFamily="34" charset="0"/>
              </a:rPr>
              <a:t>studies (help to explain mechanisms). Identify more bioactive compounds or feed additives might be useful in modulating boar taint and/or </a:t>
            </a:r>
            <a:r>
              <a:rPr lang="en-US" sz="1500" b="1" dirty="0">
                <a:latin typeface="Arial Narrow" panose="020B0606020202030204" pitchFamily="34" charset="0"/>
              </a:rPr>
              <a:t>the microbiota</a:t>
            </a:r>
            <a:r>
              <a:rPr lang="en-US" sz="1500" dirty="0">
                <a:latin typeface="Arial Narrow" panose="020B0606020202030204" pitchFamily="34" charset="0"/>
              </a:rPr>
              <a:t>?</a:t>
            </a:r>
          </a:p>
          <a:p>
            <a:pPr marL="271463" lvl="2" indent="-90488">
              <a:buFont typeface="Arial" panose="020B0604020202020204" pitchFamily="34" charset="0"/>
              <a:buChar char="•"/>
            </a:pPr>
            <a:r>
              <a:rPr lang="en-US" sz="1500" dirty="0">
                <a:latin typeface="Arial Narrow" panose="020B0606020202030204" pitchFamily="34" charset="0"/>
              </a:rPr>
              <a:t>Does </a:t>
            </a:r>
            <a:r>
              <a:rPr lang="en-US" sz="1500" b="1" dirty="0">
                <a:latin typeface="Arial Narrow" panose="020B0606020202030204" pitchFamily="34" charset="0"/>
              </a:rPr>
              <a:t>enterohepatic circulation </a:t>
            </a:r>
            <a:r>
              <a:rPr lang="en-US" sz="1500" dirty="0">
                <a:latin typeface="Arial Narrow" panose="020B0606020202030204" pitchFamily="34" charset="0"/>
              </a:rPr>
              <a:t>of androstenone exist?</a:t>
            </a:r>
            <a:endParaRPr lang="de-CH" sz="1500" dirty="0">
              <a:latin typeface="Arial Narrow" panose="020B0606020202030204" pitchFamily="34" charset="0"/>
            </a:endParaRPr>
          </a:p>
          <a:p>
            <a:pPr marL="271463" lvl="2" indent="-90488">
              <a:buFont typeface="Arial" panose="020B0604020202020204" pitchFamily="34" charset="0"/>
              <a:buChar char="•"/>
            </a:pPr>
            <a:r>
              <a:rPr lang="en-US" sz="1500" dirty="0">
                <a:latin typeface="Arial Narrow" panose="020B0606020202030204" pitchFamily="34" charset="0"/>
              </a:rPr>
              <a:t>Is </a:t>
            </a:r>
            <a:r>
              <a:rPr lang="en-US" sz="1500" b="1" dirty="0">
                <a:latin typeface="Arial Narrow" panose="020B0606020202030204" pitchFamily="34" charset="0"/>
              </a:rPr>
              <a:t>androstenone absorbed</a:t>
            </a:r>
            <a:r>
              <a:rPr lang="en-US" sz="1500" dirty="0">
                <a:latin typeface="Arial Narrow" panose="020B0606020202030204" pitchFamily="34" charset="0"/>
              </a:rPr>
              <a:t>?</a:t>
            </a:r>
            <a:endParaRPr lang="de-CH" sz="1500" dirty="0">
              <a:latin typeface="Arial Narrow" panose="020B0606020202030204" pitchFamily="34" charset="0"/>
            </a:endParaRPr>
          </a:p>
          <a:p>
            <a:pPr marL="271463" lvl="2" indent="-90488">
              <a:buFont typeface="Arial" panose="020B0604020202020204" pitchFamily="34" charset="0"/>
              <a:buChar char="•"/>
            </a:pPr>
            <a:r>
              <a:rPr lang="en-US" sz="1500" dirty="0">
                <a:latin typeface="Arial Narrow" panose="020B0606020202030204" pitchFamily="34" charset="0"/>
              </a:rPr>
              <a:t>Which </a:t>
            </a:r>
            <a:r>
              <a:rPr lang="en-US" sz="1500" b="1" dirty="0">
                <a:latin typeface="Arial Narrow" panose="020B0606020202030204" pitchFamily="34" charset="0"/>
              </a:rPr>
              <a:t>bacteria are responsible for skatole production </a:t>
            </a:r>
            <a:r>
              <a:rPr lang="en-US" sz="1500" dirty="0">
                <a:latin typeface="Arial Narrow" panose="020B0606020202030204" pitchFamily="34" charset="0"/>
              </a:rPr>
              <a:t>in hindgut and why does castration reduce skatole in </a:t>
            </a:r>
            <a:r>
              <a:rPr lang="en-US" sz="1500" dirty="0" err="1">
                <a:latin typeface="Arial Narrow" panose="020B0606020202030204" pitchFamily="34" charset="0"/>
              </a:rPr>
              <a:t>backfat</a:t>
            </a:r>
            <a:r>
              <a:rPr lang="en-US" sz="1500" dirty="0">
                <a:latin typeface="Arial Narrow" panose="020B0606020202030204" pitchFamily="34" charset="0"/>
              </a:rPr>
              <a:t>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Publish a </a:t>
            </a:r>
            <a:r>
              <a:rPr lang="en-US" b="1" dirty="0">
                <a:latin typeface="Arial Narrow" panose="020B0606020202030204" pitchFamily="34" charset="0"/>
              </a:rPr>
              <a:t>list of feed ingredients</a:t>
            </a:r>
            <a:r>
              <a:rPr lang="en-US" dirty="0">
                <a:latin typeface="Arial Narrow" panose="020B0606020202030204" pitchFamily="34" charset="0"/>
              </a:rPr>
              <a:t> with boar taint reducing capacities (meeting in </a:t>
            </a:r>
            <a:r>
              <a:rPr lang="en-US" i="1" dirty="0">
                <a:latin typeface="Arial Narrow" panose="020B0606020202030204" pitchFamily="34" charset="0"/>
              </a:rPr>
              <a:t>Belgrade</a:t>
            </a:r>
            <a:r>
              <a:rPr lang="en-US" dirty="0">
                <a:latin typeface="Arial Narrow" panose="020B0606020202030204" pitchFamily="34" charset="0"/>
              </a:rPr>
              <a:t>)</a:t>
            </a:r>
          </a:p>
          <a:p>
            <a:pPr lvl="2"/>
            <a:r>
              <a:rPr lang="en-US" dirty="0">
                <a:latin typeface="Arial Narrow" panose="020B0606020202030204" pitchFamily="34" charset="0"/>
                <a:hlinkClick r:id="rId2"/>
              </a:rPr>
              <a:t>https://zenodo.org/record/1460483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6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Deliverable - </a:t>
            </a:r>
            <a:r>
              <a:rPr lang="en-US" dirty="0">
                <a:latin typeface="Arial Narrow" panose="020B0606020202030204" pitchFamily="34" charset="0"/>
              </a:rPr>
              <a:t>Updated Nutrient Recommendation for EM and IC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What are the current nutrient requirements – NRC, 2012</a:t>
            </a:r>
            <a:endParaRPr lang="en-US" dirty="0"/>
          </a:p>
        </p:txBody>
      </p:sp>
      <p:graphicFrame>
        <p:nvGraphicFramePr>
          <p:cNvPr id="7" name="Objek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421583"/>
              </p:ext>
            </p:extLst>
          </p:nvPr>
        </p:nvGraphicFramePr>
        <p:xfrm>
          <a:off x="1728000" y="1966524"/>
          <a:ext cx="4897819" cy="386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PW 13.0 Graph" r:id="rId3" imgW="5503167" imgH="4601132" progId="">
                  <p:embed/>
                </p:oleObj>
              </mc:Choice>
              <mc:Fallback>
                <p:oleObj name="SPW 13.0 Graph" r:id="rId3" imgW="5503167" imgH="4601132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000" y="1966524"/>
                        <a:ext cx="4897819" cy="3864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769363"/>
              </p:ext>
            </p:extLst>
          </p:nvPr>
        </p:nvGraphicFramePr>
        <p:xfrm>
          <a:off x="6709575" y="1993693"/>
          <a:ext cx="4901974" cy="383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PW 13.0 Graph" r:id="rId5" imgW="5507836" imgH="4568788" progId="">
                  <p:embed/>
                </p:oleObj>
              </mc:Choice>
              <mc:Fallback>
                <p:oleObj name="SPW 13.0 Graph" r:id="rId5" imgW="5507836" imgH="4568788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575" y="1993693"/>
                        <a:ext cx="4901974" cy="3837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32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and lipid deposition – NRC - 2012</a:t>
            </a:r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99757"/>
              </p:ext>
            </p:extLst>
          </p:nvPr>
        </p:nvGraphicFramePr>
        <p:xfrm>
          <a:off x="1703388" y="1682274"/>
          <a:ext cx="4963021" cy="386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PW 13.0 Graph" r:id="rId3" imgW="5576428" imgH="4601132" progId="">
                  <p:embed/>
                </p:oleObj>
              </mc:Choice>
              <mc:Fallback>
                <p:oleObj name="SPW 13.0 Graph" r:id="rId3" imgW="5576428" imgH="4601132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682274"/>
                        <a:ext cx="4963021" cy="3864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50625"/>
              </p:ext>
            </p:extLst>
          </p:nvPr>
        </p:nvGraphicFramePr>
        <p:xfrm>
          <a:off x="7114677" y="1635180"/>
          <a:ext cx="4684200" cy="391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SPW 13.0 Graph" r:id="rId5" imgW="5576428" imgH="4657196" progId="">
                  <p:embed/>
                </p:oleObj>
              </mc:Choice>
              <mc:Fallback>
                <p:oleObj name="SPW 13.0 Graph" r:id="rId5" imgW="5576428" imgH="465719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677" y="1635180"/>
                        <a:ext cx="4684200" cy="3912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 - Lysine recommendations – NRC - 2012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48476"/>
              </p:ext>
            </p:extLst>
          </p:nvPr>
        </p:nvGraphicFramePr>
        <p:xfrm>
          <a:off x="1703388" y="1787611"/>
          <a:ext cx="4767264" cy="380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SPW 13.0 Graph" r:id="rId3" imgW="5846127" imgH="4665102" progId="">
                  <p:embed/>
                </p:oleObj>
              </mc:Choice>
              <mc:Fallback>
                <p:oleObj name="SPW 13.0 Graph" r:id="rId3" imgW="5846127" imgH="466510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787611"/>
                        <a:ext cx="4767264" cy="3804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13821"/>
              </p:ext>
            </p:extLst>
          </p:nvPr>
        </p:nvGraphicFramePr>
        <p:xfrm>
          <a:off x="6987457" y="1803667"/>
          <a:ext cx="4688875" cy="3788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SPW 13.0 Graph" r:id="rId5" imgW="5774303" imgH="4665102" progId="">
                  <p:embed/>
                </p:oleObj>
              </mc:Choice>
              <mc:Fallback>
                <p:oleObj name="SPW 13.0 Graph" r:id="rId5" imgW="5774303" imgH="466510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457" y="1803667"/>
                        <a:ext cx="4688875" cy="3788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32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br>
              <a:rPr lang="en-US" dirty="0"/>
            </a:br>
            <a:r>
              <a:rPr lang="en-US" sz="2000" dirty="0">
                <a:solidFill>
                  <a:srgbClr val="000000"/>
                </a:solidFill>
              </a:rPr>
              <a:t>Agroscope 2019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1268413"/>
            <a:ext cx="4944649" cy="453609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733629" y="1268413"/>
            <a:ext cx="5202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43025" algn="l"/>
                <a:tab pos="3048000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Standard diets (C)	Low protein diets (LP)</a:t>
            </a:r>
          </a:p>
          <a:p>
            <a:pPr>
              <a:tabLst>
                <a:tab pos="1252538" algn="l"/>
                <a:tab pos="2149475" algn="l"/>
                <a:tab pos="3228975" algn="l"/>
                <a:tab pos="4217988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	Gilts	Entire	Gilts	Entire</a:t>
            </a:r>
          </a:p>
          <a:p>
            <a:pPr>
              <a:tabLst>
                <a:tab pos="1252538" algn="l"/>
                <a:tab pos="2149475" algn="l"/>
                <a:tab pos="3228975" algn="l"/>
                <a:tab pos="4217988" algn="l"/>
              </a:tabLst>
            </a:pPr>
            <a:r>
              <a:rPr lang="en-US" sz="1600" u="sng" dirty="0">
                <a:latin typeface="Arial Narrow" panose="020B0606020202030204" pitchFamily="34" charset="0"/>
              </a:rPr>
              <a:t>	Barrows	males	Barrows	males</a:t>
            </a:r>
          </a:p>
          <a:p>
            <a:pPr>
              <a:tabLst>
                <a:tab pos="1079500" algn="dec"/>
                <a:tab pos="2239963" algn="dec"/>
                <a:tab pos="3319463" algn="dec"/>
                <a:tab pos="4481513" algn="dec"/>
              </a:tabLst>
            </a:pP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 lysine/MJ NE</a:t>
            </a: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Grower:	1.00	1.05	0.78	0.83</a:t>
            </a: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Finisher I:	0.79	0.82	0.63	0.66</a:t>
            </a: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Finisher II:	0.71	0.74	0.58	0.60</a:t>
            </a: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endParaRPr lang="en-US" sz="1600" dirty="0">
              <a:latin typeface="Arial Narrow" panose="020B0606020202030204" pitchFamily="34" charset="0"/>
            </a:endParaRP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 lysine/MJ ME</a:t>
            </a: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Grower:	0.75	0.81	0.60	0.63</a:t>
            </a:r>
          </a:p>
          <a:p>
            <a:pPr>
              <a:tabLst>
                <a:tab pos="1524000" algn="ctr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0.72/0.66	0.76</a:t>
            </a: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Finisher I:	0.58	0.61	0.48	0.51</a:t>
            </a:r>
          </a:p>
          <a:p>
            <a:pPr>
              <a:tabLst>
                <a:tab pos="1524000" algn="ctr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0.54/0.48	0.60</a:t>
            </a:r>
          </a:p>
          <a:p>
            <a:pPr>
              <a:tabLst>
                <a:tab pos="1433513" algn="dec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Finisher II:	0.54	0.56	0.44	0.46</a:t>
            </a:r>
          </a:p>
          <a:p>
            <a:pPr>
              <a:tabLst>
                <a:tab pos="1524000" algn="ctr"/>
                <a:tab pos="2332038" algn="dec"/>
                <a:tab pos="3409950" algn="dec"/>
                <a:tab pos="4391025" algn="dec"/>
              </a:tabLst>
            </a:pP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0.42/0.37	0.49</a:t>
            </a:r>
          </a:p>
        </p:txBody>
      </p:sp>
    </p:spTree>
    <p:extLst>
      <p:ext uri="{BB962C8B-B14F-4D97-AF65-F5344CB8AC3E}">
        <p14:creationId xmlns:p14="http://schemas.microsoft.com/office/powerpoint/2010/main" val="276137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Newer data of protein and lipid deposition</a:t>
            </a:r>
            <a:br>
              <a:rPr lang="en-US" dirty="0"/>
            </a:br>
            <a:r>
              <a:rPr lang="en-US" sz="2000" dirty="0"/>
              <a:t>Agroscope 2019</a:t>
            </a:r>
            <a:endParaRPr lang="en-US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91325"/>
              </p:ext>
            </p:extLst>
          </p:nvPr>
        </p:nvGraphicFramePr>
        <p:xfrm>
          <a:off x="1703388" y="1542792"/>
          <a:ext cx="5139130" cy="420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SPW 13.0 Graph" r:id="rId3" imgW="5774303" imgH="4721524" progId="">
                  <p:embed/>
                </p:oleObj>
              </mc:Choice>
              <mc:Fallback>
                <p:oleObj name="SPW 13.0 Graph" r:id="rId3" imgW="5774303" imgH="47215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542792"/>
                        <a:ext cx="5139130" cy="4202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87083"/>
              </p:ext>
            </p:extLst>
          </p:nvPr>
        </p:nvGraphicFramePr>
        <p:xfrm>
          <a:off x="6537203" y="1542792"/>
          <a:ext cx="5139130" cy="420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SPW 13.0 Graph" r:id="rId5" imgW="5774303" imgH="4721524" progId="">
                  <p:embed/>
                </p:oleObj>
              </mc:Choice>
              <mc:Fallback>
                <p:oleObj name="SPW 13.0 Graph" r:id="rId5" imgW="5774303" imgH="472152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203" y="1542792"/>
                        <a:ext cx="5139130" cy="4202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6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Newer data of protein and lipid deposition</a:t>
            </a:r>
            <a:br>
              <a:rPr lang="en-US" dirty="0"/>
            </a:br>
            <a:r>
              <a:rPr lang="en-US" sz="2000" dirty="0">
                <a:latin typeface="Arial Narrow" panose="020B0606020202030204" pitchFamily="34" charset="0"/>
              </a:rPr>
              <a:t>Agroscope 2019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51798"/>
              </p:ext>
            </p:extLst>
          </p:nvPr>
        </p:nvGraphicFramePr>
        <p:xfrm>
          <a:off x="1703390" y="1325209"/>
          <a:ext cx="4941517" cy="396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SPW 13.0 Graph" r:id="rId3" imgW="5882758" imgH="4719728" progId="">
                  <p:embed/>
                </p:oleObj>
              </mc:Choice>
              <mc:Fallback>
                <p:oleObj name="SPW 13.0 Graph" r:id="rId3" imgW="5882758" imgH="471972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90" y="1325209"/>
                        <a:ext cx="4941517" cy="396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998206"/>
              </p:ext>
            </p:extLst>
          </p:nvPr>
        </p:nvGraphicFramePr>
        <p:xfrm>
          <a:off x="6482627" y="1325209"/>
          <a:ext cx="5193706" cy="396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SPW 13.0 Graph" r:id="rId5" imgW="6182983" imgH="4719728" progId="">
                  <p:embed/>
                </p:oleObj>
              </mc:Choice>
              <mc:Fallback>
                <p:oleObj name="SPW 13.0 Graph" r:id="rId5" imgW="6182983" imgH="471972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627" y="1325209"/>
                        <a:ext cx="5193706" cy="396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825053"/>
      </p:ext>
    </p:extLst>
  </p:cSld>
  <p:clrMapOvr>
    <a:masterClrMapping/>
  </p:clrMapOvr>
</p:sld>
</file>

<file path=ppt/theme/theme1.xml><?xml version="1.0" encoding="utf-8"?>
<a:theme xmlns:a="http://schemas.openxmlformats.org/drawingml/2006/main" name="Agroscope_PowerPoint-Präsentation_2013_d">
  <a:themeElements>
    <a:clrScheme name="ART_PPT-Vorlage_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_PPT-Vorlage_deut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T_PPT-Vorlage_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-deutsch" id="{36F55B90-0FC2-46E9-AD17-3412C6515E10}" vid="{A6753125-5586-48C6-855D-06512A14E4BD}"/>
    </a:ext>
  </a:extLst>
</a:theme>
</file>

<file path=ppt/theme/theme2.xml><?xml version="1.0" encoding="utf-8"?>
<a:theme xmlns:a="http://schemas.openxmlformats.org/drawingml/2006/main" name="modele-ifi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hlink"/>
          </a:solidFill>
          <a:round/>
          <a:headEnd/>
          <a:tailEnd type="triangle" w="med" len="med"/>
        </a:ln>
      </a:spPr>
      <a:bodyPr wrap="square" lIns="90000" tIns="46800" rIns="90000" bIns="46800">
        <a:noAutofit/>
      </a:bodyPr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F PPT - SEGES Svin">
  <a:themeElements>
    <a:clrScheme name="AKM - LF2018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076471"/>
      </a:accent1>
      <a:accent2>
        <a:srgbClr val="C8C7B2"/>
      </a:accent2>
      <a:accent3>
        <a:srgbClr val="09562C"/>
      </a:accent3>
      <a:accent4>
        <a:srgbClr val="9DDCF9"/>
      </a:accent4>
      <a:accent5>
        <a:srgbClr val="E1063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_Svineproduktion [Skrivebeskyttet]" id="{33720EBD-AD86-40A7-8F34-E26C72E4421B}" vid="{C43CEE91-93F9-41A9-9712-12D32A842066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A21E5A49DB24FBB7D7CFAAE24FD3D" ma:contentTypeVersion="10" ma:contentTypeDescription="Create a new document." ma:contentTypeScope="" ma:versionID="7cea3b860a2a2dde142bc51372437aca">
  <xsd:schema xmlns:xsd="http://www.w3.org/2001/XMLSchema" xmlns:xs="http://www.w3.org/2001/XMLSchema" xmlns:p="http://schemas.microsoft.com/office/2006/metadata/properties" xmlns:ns3="935b2742-77dd-4417-9f83-d59fde8e7bfc" targetNamespace="http://schemas.microsoft.com/office/2006/metadata/properties" ma:root="true" ma:fieldsID="f28deff134c78409cae033cb2774dc16" ns3:_="">
    <xsd:import namespace="935b2742-77dd-4417-9f83-d59fde8e7b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b2742-77dd-4417-9f83-d59fde8e7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BC353-853D-4674-A919-0C977821CB36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935b2742-77dd-4417-9f83-d59fde8e7bf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2F7672-D167-4C79-98F2-7B85AF451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5b2742-77dd-4417-9f83-d59fde8e7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FED5DE-080E-4874-8478-13937E6C6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Agroscope_2017_breit_de</Template>
  <TotalTime>20</TotalTime>
  <Words>1773</Words>
  <Application>Microsoft Office PowerPoint</Application>
  <PresentationFormat>Widescreen</PresentationFormat>
  <Paragraphs>377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MS PGothic</vt:lpstr>
      <vt:lpstr>MS PGothic</vt:lpstr>
      <vt:lpstr>Arial</vt:lpstr>
      <vt:lpstr>Arial Narrow</vt:lpstr>
      <vt:lpstr>Arial Unicode MS</vt:lpstr>
      <vt:lpstr>Aril</vt:lpstr>
      <vt:lpstr>Calibri</vt:lpstr>
      <vt:lpstr>Lucida Grande</vt:lpstr>
      <vt:lpstr>Raleway</vt:lpstr>
      <vt:lpstr>Times New Roman</vt:lpstr>
      <vt:lpstr>Verdana</vt:lpstr>
      <vt:lpstr>Wingdings</vt:lpstr>
      <vt:lpstr>Agroscope_PowerPoint-Präsentation_2013_d</vt:lpstr>
      <vt:lpstr>modele-ifip</vt:lpstr>
      <vt:lpstr>LF PPT - SEGES Svin</vt:lpstr>
      <vt:lpstr>SPW 13.0 Graph</vt:lpstr>
      <vt:lpstr>  </vt:lpstr>
      <vt:lpstr>Objectives and Deliverables of WG2</vt:lpstr>
      <vt:lpstr>Delivered Deliverables - Knowledge Gaps and List of Feed Ingredients </vt:lpstr>
      <vt:lpstr>Missing Deliverable - Updated Nutrient Recommendation for EM and IC </vt:lpstr>
      <vt:lpstr>Protein and lipid deposition – NRC - 2012</vt:lpstr>
      <vt:lpstr>SID - Lysine recommendations – NRC - 2012</vt:lpstr>
      <vt:lpstr>Experimental setup Agroscope 2019 </vt:lpstr>
      <vt:lpstr>Newer data of protein and lipid deposition Agroscope 2019</vt:lpstr>
      <vt:lpstr>Newer data of protein and lipid deposition Agroscope 2019</vt:lpstr>
      <vt:lpstr>Newer data of protein and lipid deposition Agroscope 2019</vt:lpstr>
      <vt:lpstr>Lysin deposition rate Agroscope 2019</vt:lpstr>
      <vt:lpstr>Amino acid concentration Be careful to the lysine level per unit of net energy</vt:lpstr>
      <vt:lpstr>Amino acid concentration in diets for EM Be careful to the lysine level per unit of net energy</vt:lpstr>
      <vt:lpstr>Amino acid balance Be careful to the ratio between essential AA</vt:lpstr>
      <vt:lpstr>Impact of feeding level in EM</vt:lpstr>
      <vt:lpstr>Recommendations for male pigs in DK</vt:lpstr>
      <vt:lpstr>Maximum growth + reduced odor</vt:lpstr>
      <vt:lpstr>Male pigs diet composition </vt:lpstr>
      <vt:lpstr>Male pigs </vt:lpstr>
      <vt:lpstr>Reccomendations for male pig producers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Bee Giuseppe Agroscope</dc:creator>
  <cp:keywords>Power Point</cp:keywords>
  <cp:lastModifiedBy>Igor Tomasevic</cp:lastModifiedBy>
  <cp:revision>44</cp:revision>
  <cp:lastPrinted>2003-11-14T16:51:38Z</cp:lastPrinted>
  <dcterms:created xsi:type="dcterms:W3CDTF">2020-02-10T08:16:59Z</dcterms:created>
  <dcterms:modified xsi:type="dcterms:W3CDTF">2020-03-10T05:10:17Z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tilisation">
    <vt:lpwstr/>
  </property>
  <property fmtid="{D5CDD505-2E9C-101B-9397-08002B2CF9AE}" pid="3" name="Date de mise en application">
    <vt:lpwstr>2007-07-17T00:00:00Z</vt:lpwstr>
  </property>
  <property fmtid="{D5CDD505-2E9C-101B-9397-08002B2CF9AE}" pid="4" name="ContentType">
    <vt:lpwstr>Document</vt:lpwstr>
  </property>
  <property fmtid="{D5CDD505-2E9C-101B-9397-08002B2CF9AE}" pid="5" name="Langue">
    <vt:lpwstr>I</vt:lpwstr>
  </property>
  <property fmtid="{D5CDD505-2E9C-101B-9397-08002B2CF9AE}" pid="6" name="Resp./Verantw.">
    <vt:lpwstr>Resp. processus / Prozess Verantw.</vt:lpwstr>
  </property>
  <property fmtid="{D5CDD505-2E9C-101B-9397-08002B2CF9AE}" pid="7" name="Process">
    <vt:lpwstr>Administration</vt:lpwstr>
  </property>
  <property fmtid="{D5CDD505-2E9C-101B-9397-08002B2CF9AE}" pid="8" name="Category">
    <vt:lpwstr>Form</vt:lpwstr>
  </property>
  <property fmtid="{D5CDD505-2E9C-101B-9397-08002B2CF9AE}" pid="9" name="Item Language">
    <vt:lpwstr>German</vt:lpwstr>
  </property>
  <property fmtid="{D5CDD505-2E9C-101B-9397-08002B2CF9AE}" pid="10" name="English Version">
    <vt:lpwstr>13</vt:lpwstr>
  </property>
  <property fmtid="{D5CDD505-2E9C-101B-9397-08002B2CF9AE}" pid="11" name="Italian Version">
    <vt:lpwstr>12</vt:lpwstr>
  </property>
  <property fmtid="{D5CDD505-2E9C-101B-9397-08002B2CF9AE}" pid="12" name="French Version">
    <vt:lpwstr>10</vt:lpwstr>
  </property>
  <property fmtid="{D5CDD505-2E9C-101B-9397-08002B2CF9AE}" pid="13" name="German Version">
    <vt:lpwstr>11</vt:lpwstr>
  </property>
  <property fmtid="{D5CDD505-2E9C-101B-9397-08002B2CF9AE}" pid="14" name="display_urn:schemas-microsoft-com:office:office#In_x0020_charge">
    <vt:lpwstr>Rusterholz Peter ACW</vt:lpwstr>
  </property>
  <property fmtid="{D5CDD505-2E9C-101B-9397-08002B2CF9AE}" pid="15" name="In charge">
    <vt:lpwstr>102</vt:lpwstr>
  </property>
  <property fmtid="{D5CDD505-2E9C-101B-9397-08002B2CF9AE}" pid="16" name="ContentTypeId">
    <vt:lpwstr>0x01010094CA21E5A49DB24FBB7D7CFAAE24FD3D</vt:lpwstr>
  </property>
</Properties>
</file>